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741D59-86C4-43CF-9908-E4E5436CF511}" type="datetimeFigureOut">
              <a:rPr lang="ru-RU" smtClean="0"/>
              <a:t>17.02.2012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B5C310-B16C-4D04-9705-1A4F348484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6858000" cy="1512168"/>
          </a:xfrm>
        </p:spPr>
        <p:txBody>
          <a:bodyPr>
            <a:normAutofit fontScale="77500" lnSpcReduction="20000"/>
          </a:bodyPr>
          <a:lstStyle/>
          <a:p>
            <a:r>
              <a:rPr lang="ru-RU" sz="5100" b="1" dirty="0" smtClean="0"/>
              <a:t>Подлежащее и сказуемое</a:t>
            </a:r>
          </a:p>
          <a:p>
            <a:r>
              <a:rPr lang="ru-RU" sz="3600" b="1" dirty="0" smtClean="0"/>
              <a:t>Подготовили: Дубовая Нина и Иванова Ирина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543800" cy="1295400"/>
          </a:xfrm>
        </p:spPr>
        <p:txBody>
          <a:bodyPr/>
          <a:lstStyle/>
          <a:p>
            <a:r>
              <a:rPr lang="ru-RU" sz="4400" dirty="0" smtClean="0"/>
              <a:t>Двусоставные предложения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16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Грамматическим центром предложения является грамматическая основа. Грамматическую основу составляют подлежащее и сказуемое.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132856"/>
            <a:ext cx="8229600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Подлежащее</a:t>
            </a:r>
            <a:r>
              <a:rPr lang="ru-RU" dirty="0" smtClean="0"/>
              <a:t> – главный член предложения, в нем заключается основной предмет высказывания. Оно может быть выражено: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существительным в им. падеже</a:t>
            </a:r>
          </a:p>
          <a:p>
            <a:r>
              <a:rPr lang="ru-RU" i="1" dirty="0" smtClean="0"/>
              <a:t>- местоимением 1,2,3 лица ед. и мн. числа в им. падеже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словосочетанием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инфинитивом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Сказуемое</a:t>
            </a:r>
            <a:r>
              <a:rPr lang="ru-RU" sz="2800" dirty="0" smtClean="0"/>
              <a:t> - главный член предложения, связанный с подлежащим. Сказуемое содержит сообщение о том, кто такой предмет или что такое предмет, каков он, что с ним происходит или что он совершает. Сказуемые делятся на простые и составные в зависимости от того, как в них выражается лексическое и грамматическое значение.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67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7818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Простое глагольное сказуемое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04864"/>
            <a:ext cx="7543800" cy="3886200"/>
          </a:xfrm>
        </p:spPr>
        <p:txBody>
          <a:bodyPr/>
          <a:lstStyle/>
          <a:p>
            <a:r>
              <a:rPr lang="ru-RU" sz="2800" dirty="0" smtClean="0"/>
              <a:t>Простое глагольное сказуемое выражается одним словом, в котором лексическое и грамматическое значение воплощаются в одном слове. Простое глагольное сказуемое выражается одной глагольной формой. </a:t>
            </a:r>
            <a:r>
              <a:rPr lang="ru-RU" sz="2800" b="1" dirty="0" smtClean="0"/>
              <a:t>Например: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мы находимся, мы находились бы, мы будем находиться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841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Составное глагольное сказуемое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0841" y="872716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 составном глагольном сказуемом лексическое и грамматическое значение заключается в разных словах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</a:t>
            </a:r>
            <a:r>
              <a:rPr lang="ru-RU" sz="1900" i="1" dirty="0" smtClean="0"/>
              <a:t>Грамматическое значение                         лексическое значение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Вспомогательный глагол </a:t>
            </a:r>
            <a:r>
              <a:rPr lang="ru-RU" sz="2000" dirty="0" smtClean="0"/>
              <a:t>может быть:</a:t>
            </a:r>
          </a:p>
          <a:p>
            <a:r>
              <a:rPr lang="ru-RU" sz="2000" dirty="0" smtClean="0"/>
              <a:t>- модальным (со значением возможности, желательности, долженствования</a:t>
            </a:r>
          </a:p>
          <a:p>
            <a:r>
              <a:rPr lang="ru-RU" sz="2000" dirty="0" smtClean="0"/>
              <a:t>- фазисным ( со значением начала, конца и середины действия)</a:t>
            </a:r>
          </a:p>
          <a:p>
            <a:pPr marL="0" indent="0">
              <a:buNone/>
            </a:pPr>
            <a:r>
              <a:rPr lang="ru-RU" sz="2000" smtClean="0"/>
              <a:t>                                         </a:t>
            </a:r>
            <a:r>
              <a:rPr lang="ru-RU" sz="2000" smtClean="0"/>
              <a:t> </a:t>
            </a:r>
            <a:r>
              <a:rPr lang="ru-RU" sz="1100" dirty="0" err="1" smtClean="0"/>
              <a:t>вспомогат</a:t>
            </a:r>
            <a:r>
              <a:rPr lang="ru-RU" sz="1100" dirty="0" smtClean="0"/>
              <a:t>. гл.                 инфинитив</a:t>
            </a:r>
            <a:endParaRPr lang="ru-RU" sz="1100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Например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  <a:r>
              <a:rPr lang="ru-RU" i="1" dirty="0" smtClean="0"/>
              <a:t>Сознание </a:t>
            </a:r>
            <a:r>
              <a:rPr lang="ru-RU" b="1" i="1" u="sng" dirty="0" smtClean="0"/>
              <a:t>не может перестроиться</a:t>
            </a:r>
            <a:endParaRPr lang="ru-RU" b="1" i="1" u="sng" dirty="0"/>
          </a:p>
        </p:txBody>
      </p:sp>
      <p:sp>
        <p:nvSpPr>
          <p:cNvPr id="4" name="Овал 3"/>
          <p:cNvSpPr/>
          <p:nvPr/>
        </p:nvSpPr>
        <p:spPr>
          <a:xfrm>
            <a:off x="795652" y="2276872"/>
            <a:ext cx="3168352" cy="80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Вспомогательный глагол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4048" y="2276872"/>
            <a:ext cx="2592288" cy="80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инфинитив</a:t>
            </a:r>
            <a:endParaRPr lang="ru-RU" dirty="0"/>
          </a:p>
        </p:txBody>
      </p:sp>
      <p:sp>
        <p:nvSpPr>
          <p:cNvPr id="7" name="Плюс 6"/>
          <p:cNvSpPr/>
          <p:nvPr/>
        </p:nvSpPr>
        <p:spPr>
          <a:xfrm flipH="1">
            <a:off x="4217609" y="2448389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2323786" y="3212976"/>
            <a:ext cx="15998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flipH="1">
            <a:off x="6345910" y="3212976"/>
            <a:ext cx="17030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Составное именное сказуемое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В составном именном сказуемом лексическое и грамматическое значение заключается в разных словах 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      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       </a:t>
            </a:r>
            <a:r>
              <a:rPr lang="ru-RU" sz="7200" i="1" dirty="0" smtClean="0"/>
              <a:t>грамматическое значение                         лексическое значение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Глагол – связка </a:t>
            </a:r>
            <a:r>
              <a:rPr lang="ru-RU" sz="7200" dirty="0" smtClean="0"/>
              <a:t>может быть:</a:t>
            </a:r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5600" dirty="0" smtClean="0"/>
              <a:t>- отвлеченной, т.е. выражена глаголом </a:t>
            </a:r>
            <a:r>
              <a:rPr lang="ru-RU" sz="5600" i="1" dirty="0" smtClean="0"/>
              <a:t>быть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- полуотвлеченной, т.е. выражена словами: </a:t>
            </a:r>
            <a:r>
              <a:rPr lang="ru-RU" sz="5600" i="1" dirty="0" smtClean="0"/>
              <a:t>стать, становиться, являться, 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  </a:t>
            </a:r>
            <a:r>
              <a:rPr lang="ru-RU" sz="5600" i="1" dirty="0" smtClean="0"/>
              <a:t>казаться, считаться, представляться, оказаться </a:t>
            </a:r>
            <a:r>
              <a:rPr lang="ru-RU" sz="5600" dirty="0" smtClean="0"/>
              <a:t>и другими.</a:t>
            </a:r>
          </a:p>
          <a:p>
            <a:pPr marL="0" indent="0">
              <a:buNone/>
            </a:pPr>
            <a:endParaRPr lang="ru-RU" sz="5600" dirty="0"/>
          </a:p>
          <a:p>
            <a:pPr marL="0" indent="0">
              <a:buNone/>
            </a:pPr>
            <a:r>
              <a:rPr lang="ru-RU" sz="5600" dirty="0" smtClean="0"/>
              <a:t> 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                                                гл.-связка           именная часть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   </a:t>
            </a:r>
          </a:p>
          <a:p>
            <a:pPr marL="0" indent="0">
              <a:buNone/>
            </a:pPr>
            <a:r>
              <a:rPr lang="ru-RU" sz="5600" dirty="0"/>
              <a:t> </a:t>
            </a:r>
            <a:r>
              <a:rPr lang="ru-RU" sz="5600" dirty="0" smtClean="0"/>
              <a:t>          </a:t>
            </a:r>
            <a:r>
              <a:rPr lang="ru-RU" sz="5600" b="1" dirty="0" smtClean="0">
                <a:solidFill>
                  <a:srgbClr val="FF0000"/>
                </a:solidFill>
              </a:rPr>
              <a:t>Например:  </a:t>
            </a:r>
            <a:r>
              <a:rPr lang="ru-RU" sz="5600" i="1" dirty="0" smtClean="0"/>
              <a:t>Он</a:t>
            </a:r>
            <a:r>
              <a:rPr lang="ru-RU" sz="5600" b="1" i="1" dirty="0" smtClean="0"/>
              <a:t> </a:t>
            </a:r>
            <a:r>
              <a:rPr lang="ru-RU" sz="5600" b="1" i="1" u="sng" dirty="0" smtClean="0"/>
              <a:t>был белозуб, большерот</a:t>
            </a:r>
          </a:p>
          <a:p>
            <a:pPr marL="0" indent="0">
              <a:buNone/>
            </a:pPr>
            <a:r>
              <a:rPr lang="ru-RU" sz="5600" dirty="0" smtClean="0"/>
              <a:t>  </a:t>
            </a:r>
          </a:p>
        </p:txBody>
      </p:sp>
      <p:sp>
        <p:nvSpPr>
          <p:cNvPr id="4" name="Овал 3"/>
          <p:cNvSpPr/>
          <p:nvPr/>
        </p:nvSpPr>
        <p:spPr>
          <a:xfrm>
            <a:off x="661089" y="1613190"/>
            <a:ext cx="31683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Глагол - связка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38789" y="1763510"/>
            <a:ext cx="295232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Именная часть</a:t>
            </a:r>
            <a:endParaRPr lang="ru-RU" dirty="0"/>
          </a:p>
        </p:txBody>
      </p:sp>
      <p:sp>
        <p:nvSpPr>
          <p:cNvPr id="6" name="Плюс 5"/>
          <p:cNvSpPr/>
          <p:nvPr/>
        </p:nvSpPr>
        <p:spPr>
          <a:xfrm flipH="1">
            <a:off x="4211960" y="1818986"/>
            <a:ext cx="648072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flipH="1">
            <a:off x="2223438" y="2555598"/>
            <a:ext cx="92166" cy="4680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587818" y="2627606"/>
            <a:ext cx="94647" cy="4680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Подчеркните грамматические основы, определите тип сказуемого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4392488" cy="4929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Ныне мы должны претерпеть ужасную, последнюю борьбу. И сырость из оврагов становится все ощутительнее, в лесу холоднеет и темнеет. Танька тоже стала задремывать. Павел Андреевич стал совсем затворником. Доктор был свободен. Маруся оказалась в пустой квартире. Ему не надо было на службу.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412776"/>
            <a:ext cx="4244280" cy="492941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Ныне мы </a:t>
            </a:r>
            <a:r>
              <a:rPr lang="ru-RU" b="1" dirty="0" smtClean="0"/>
              <a:t>должны претерпеть (СГС) </a:t>
            </a:r>
            <a:r>
              <a:rPr lang="ru-RU" dirty="0" smtClean="0"/>
              <a:t>ужасную, последнюю борьбу. И сырость из оврагов </a:t>
            </a:r>
            <a:r>
              <a:rPr lang="ru-RU" b="1" dirty="0" smtClean="0"/>
              <a:t>становится</a:t>
            </a:r>
            <a:r>
              <a:rPr lang="ru-RU" dirty="0" smtClean="0"/>
              <a:t> все </a:t>
            </a:r>
            <a:r>
              <a:rPr lang="ru-RU" b="1" dirty="0" smtClean="0"/>
              <a:t>ощутительнее (СИС)</a:t>
            </a:r>
            <a:r>
              <a:rPr lang="ru-RU" dirty="0" smtClean="0"/>
              <a:t>, в лесу </a:t>
            </a:r>
            <a:r>
              <a:rPr lang="ru-RU" b="1" dirty="0" smtClean="0"/>
              <a:t>холоднеет (ПГС)</a:t>
            </a:r>
            <a:r>
              <a:rPr lang="ru-RU" dirty="0" smtClean="0"/>
              <a:t> и </a:t>
            </a:r>
            <a:r>
              <a:rPr lang="ru-RU" b="1" dirty="0" smtClean="0"/>
              <a:t>темнеет (ПГС)</a:t>
            </a:r>
            <a:r>
              <a:rPr lang="ru-RU" dirty="0" smtClean="0"/>
              <a:t>. Танька тоже </a:t>
            </a:r>
            <a:r>
              <a:rPr lang="ru-RU" b="1" dirty="0" smtClean="0"/>
              <a:t>стала</a:t>
            </a:r>
            <a:r>
              <a:rPr lang="ru-RU" dirty="0" smtClean="0"/>
              <a:t> </a:t>
            </a:r>
            <a:r>
              <a:rPr lang="ru-RU" b="1" dirty="0" smtClean="0"/>
              <a:t>задремывать (СГС)</a:t>
            </a:r>
            <a:r>
              <a:rPr lang="ru-RU" dirty="0" smtClean="0"/>
              <a:t>. Павел Андреевич </a:t>
            </a:r>
            <a:r>
              <a:rPr lang="ru-RU" b="1" dirty="0" smtClean="0"/>
              <a:t>стал</a:t>
            </a:r>
            <a:r>
              <a:rPr lang="ru-RU" dirty="0" smtClean="0"/>
              <a:t> совсем </a:t>
            </a:r>
            <a:r>
              <a:rPr lang="ru-RU" b="1" dirty="0" smtClean="0"/>
              <a:t>затворником (СИС)</a:t>
            </a:r>
            <a:r>
              <a:rPr lang="ru-RU" dirty="0" smtClean="0"/>
              <a:t>. Доктор </a:t>
            </a:r>
            <a:r>
              <a:rPr lang="ru-RU" b="1" dirty="0" smtClean="0"/>
              <a:t>был свободен (СИС)</a:t>
            </a:r>
            <a:r>
              <a:rPr lang="ru-RU" dirty="0" smtClean="0"/>
              <a:t>. Маруся </a:t>
            </a:r>
            <a:r>
              <a:rPr lang="ru-RU" b="1" dirty="0" smtClean="0"/>
              <a:t>оказалась</a:t>
            </a:r>
            <a:r>
              <a:rPr lang="ru-RU" dirty="0" smtClean="0"/>
              <a:t> (</a:t>
            </a:r>
            <a:r>
              <a:rPr lang="ru-RU" b="1" dirty="0" smtClean="0"/>
              <a:t>ПГС</a:t>
            </a:r>
            <a:r>
              <a:rPr lang="ru-RU" dirty="0" smtClean="0"/>
              <a:t>) в пустой квартире. Ему </a:t>
            </a:r>
            <a:r>
              <a:rPr lang="ru-RU" b="1" dirty="0" smtClean="0"/>
              <a:t>не надо было</a:t>
            </a:r>
            <a:r>
              <a:rPr lang="ru-RU" dirty="0" smtClean="0"/>
              <a:t> </a:t>
            </a:r>
            <a:r>
              <a:rPr lang="ru-RU" b="1" dirty="0" smtClean="0"/>
              <a:t>на службу (СИС).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447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Двусоставные предложения</vt:lpstr>
      <vt:lpstr>Грамматическим центром предложения является грамматическая основа. Грамматическую основу составляют подлежащее и сказуемое. </vt:lpstr>
      <vt:lpstr>Сказуемое</vt:lpstr>
      <vt:lpstr>Простое глагольное сказуемое</vt:lpstr>
      <vt:lpstr>Составное глагольное сказуемое</vt:lpstr>
      <vt:lpstr>Составное именное сказуемое</vt:lpstr>
      <vt:lpstr>Подчеркните грамматические основы, определите тип сказуемого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Грамматическим центром предложения является грамматическая основа. Грамматическую основу составляют подлежащее и сказуемое.</dc:title>
  <dc:creator>кампутер на</dc:creator>
  <cp:lastModifiedBy>admin</cp:lastModifiedBy>
  <cp:revision>14</cp:revision>
  <dcterms:created xsi:type="dcterms:W3CDTF">2011-09-19T17:33:51Z</dcterms:created>
  <dcterms:modified xsi:type="dcterms:W3CDTF">2012-02-17T06:04:48Z</dcterms:modified>
</cp:coreProperties>
</file>