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04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79" r:id="rId9"/>
    <p:sldId id="262" r:id="rId10"/>
    <p:sldId id="281" r:id="rId11"/>
    <p:sldId id="283" r:id="rId12"/>
    <p:sldId id="263" r:id="rId13"/>
    <p:sldId id="28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84" r:id="rId23"/>
    <p:sldId id="272" r:id="rId24"/>
    <p:sldId id="273" r:id="rId25"/>
    <p:sldId id="285" r:id="rId26"/>
    <p:sldId id="275" r:id="rId27"/>
    <p:sldId id="276" r:id="rId28"/>
    <p:sldId id="277" r:id="rId29"/>
    <p:sldId id="278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7A9"/>
    <a:srgbClr val="E6DCA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54" d="100"/>
          <a:sy n="54" d="100"/>
        </p:scale>
        <p:origin x="-10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3EE1F-4073-4609-B285-D9D7663BB15F}" type="datetimeFigureOut">
              <a:rPr lang="ru-RU" smtClean="0"/>
              <a:pPr/>
              <a:t>04.11.2011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A9E25-82A7-4147-B95D-EBFC59093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A9E25-82A7-4147-B95D-EBFC5909341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A9E25-82A7-4147-B95D-EBFC59093414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A9E25-82A7-4147-B95D-EBFC59093414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D74E-9E77-476F-BEA7-1D0BFD6870C4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5DC4-23FD-4D2D-BA02-B60161472994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D010-E372-413A-B770-53B097727CAB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C39D6D-331D-49A4-A9E6-3C9EF438BD20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511-291F-4F40-9BF3-E969DD53DBA1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F015-7D79-423C-BB28-BB36E0521AC9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2F24-18ED-4F90-84A8-5191D603EE31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C46F-FBAC-4359-8466-2AA54CEDC0B2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42F-7C30-46C4-98BC-C7609DFF011C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BC85D6-5FE4-4B0D-8789-269D9F1FFE55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02C2-249E-416F-A45A-7C6EC8552C14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E264FA-9BA6-4858-BF87-8C3171CE9EDE}" type="datetime1">
              <a:rPr lang="ru-RU" smtClean="0"/>
              <a:pPr/>
              <a:t>04.11.2011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0C87B0E-EF26-4C0F-80B6-F1DA58079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ransition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5" Type="http://schemas.openxmlformats.org/officeDocument/2006/relationships/image" Target="../media/image14.wmf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ber-school.narod.ru/index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373216"/>
            <a:ext cx="8305800" cy="1152128"/>
          </a:xfrm>
        </p:spPr>
        <p:txBody>
          <a:bodyPr/>
          <a:lstStyle/>
          <a:p>
            <a:r>
              <a:rPr lang="ru-RU" b="1" i="1" dirty="0"/>
              <a:t>Внеклассное </a:t>
            </a:r>
            <a:r>
              <a:rPr lang="ru-RU" b="1" i="1" dirty="0" smtClean="0"/>
              <a:t>мероприятие</a:t>
            </a:r>
          </a:p>
          <a:p>
            <a:r>
              <a:rPr lang="ru-RU" sz="1600" b="1" i="1" dirty="0" smtClean="0"/>
              <a:t>в  специальной (коррекционной) школе </a:t>
            </a:r>
            <a:r>
              <a:rPr lang="en-US" sz="1600" b="1" i="1" dirty="0" smtClean="0"/>
              <a:t>VIII</a:t>
            </a:r>
            <a:r>
              <a:rPr lang="ru-RU" sz="1600" b="1" i="1" dirty="0" smtClean="0"/>
              <a:t> вида</a:t>
            </a:r>
            <a:endParaRPr lang="ru-RU" sz="1600" dirty="0"/>
          </a:p>
          <a:p>
            <a:r>
              <a:rPr lang="ru-RU" b="1" i="1" dirty="0" smtClean="0"/>
              <a:t>7-8 класс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00808"/>
            <a:ext cx="8305800" cy="1981200"/>
          </a:xfrm>
        </p:spPr>
        <p:txBody>
          <a:bodyPr>
            <a:noAutofit/>
          </a:bodyPr>
          <a:lstStyle/>
          <a:p>
            <a:r>
              <a:rPr lang="ru-RU" sz="6000" b="1" i="1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МАТЕМАТИЧЕСКАЯ ВИКТОРИНА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404665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Учитель математики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МСКОУ г.о.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</a:rPr>
              <a:t>Балашиха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«Специальная (коррекционная) школа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VIII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вида»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Жукова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Татьяна Николаевна</a:t>
            </a:r>
          </a:p>
          <a:p>
            <a:endParaRPr lang="ru-RU" dirty="0"/>
          </a:p>
        </p:txBody>
      </p:sp>
      <p:pic>
        <p:nvPicPr>
          <p:cNvPr id="8" name="Рисунок 7" descr="MC90043388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9628" y="3802732"/>
            <a:ext cx="1498476" cy="1498476"/>
          </a:xfrm>
          <a:prstGeom prst="rect">
            <a:avLst/>
          </a:prstGeom>
        </p:spPr>
      </p:pic>
    </p:spTree>
  </p:cSld>
  <p:clrMapOvr>
    <a:masterClrMapping/>
  </p:clrMapOvr>
  <p:transition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10</a:t>
            </a:fld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857232"/>
            <a:ext cx="73581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6000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нее, браток не сможешь</a:t>
            </a:r>
          </a:p>
          <a:p>
            <a:pPr marL="396000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Профессионалом стать.</a:t>
            </a:r>
          </a:p>
          <a:p>
            <a:pPr marL="396000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сломать и не построить,</a:t>
            </a:r>
          </a:p>
          <a:p>
            <a:pPr marL="396000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летать и не пахать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396000"/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96000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нырять в морские бездны</a:t>
            </a:r>
          </a:p>
          <a:p>
            <a:pPr marL="396000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кроссворды сочинять,</a:t>
            </a:r>
          </a:p>
          <a:p>
            <a:pPr marL="396000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на древних экспонатах </a:t>
            </a:r>
          </a:p>
          <a:p>
            <a:pPr marL="396000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Тайнопись расшифровать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</a:t>
            </a:r>
            <a:endParaRPr lang="ru-RU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11</a:t>
            </a:fld>
            <a:endParaRPr lang="ru-RU" sz="2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214414" y="306410"/>
            <a:ext cx="7500990" cy="6408738"/>
          </a:xfrm>
        </p:spPr>
        <p:txBody>
          <a:bodyPr numCol="1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Стоп</a:t>
            </a: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Стоп! Стоп! Во! Заливает!</a:t>
            </a:r>
          </a:p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Геометрия! Браток!</a:t>
            </a:r>
          </a:p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Проще в жизни все бывает!</a:t>
            </a:r>
          </a:p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не в пользу твой урок</a:t>
            </a: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>
              <a:spcBef>
                <a:spcPts val="0"/>
              </a:spcBef>
              <a:buNone/>
            </a:pPr>
            <a:endParaRPr lang="ru-RU" sz="3600" b="1" spc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Ну, сестренка, коль все знаешь</a:t>
            </a:r>
          </a:p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И, что б я знал наперед, </a:t>
            </a:r>
          </a:p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Объясни-ка по понятней:</a:t>
            </a:r>
          </a:p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трусы ребятам шьёт?</a:t>
            </a:r>
          </a:p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Может скажешь математик?</a:t>
            </a:r>
          </a:p>
          <a:p>
            <a:pPr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Геометр? Не пойдет</a:t>
            </a:r>
            <a:r>
              <a:rPr lang="ru-RU" sz="36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3600" b="1" spc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415333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М.-</a:t>
            </a:r>
            <a:endParaRPr lang="ru-RU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12</a:t>
            </a:fld>
            <a:endParaRPr lang="ru-RU" sz="2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643042" y="642918"/>
            <a:ext cx="7710515" cy="5572164"/>
          </a:xfrm>
        </p:spPr>
        <p:txBody>
          <a:bodyPr numCol="1"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слышу? Ты смеёшься?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советую спешить.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тебя я попытаюсь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 переубедить</a:t>
            </a: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ru-RU" sz="3600" b="1" spc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лоб скажу, что б стало ясно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Всё </a:t>
            </a: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моё намеренье: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«Геометрия» - по-русски,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Значит «</a:t>
            </a:r>
            <a:r>
              <a:rPr lang="ru-RU" sz="3600" b="1" spc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землемеренье</a:t>
            </a:r>
            <a:r>
              <a:rPr lang="ru-RU" sz="36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3600" b="1" spc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701085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Д.-</a:t>
            </a:r>
            <a:endParaRPr lang="ru-RU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13</a:t>
            </a:fld>
            <a:endParaRPr lang="ru-RU" sz="2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790707" y="214290"/>
            <a:ext cx="6353193" cy="6408738"/>
          </a:xfrm>
        </p:spPr>
        <p:txBody>
          <a:bodyPr numCol="1"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теперь, дружок, послушай: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Прежде, чем трусы пошить,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Их, наверно, кто-то все же 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Должен будет раскроить!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endParaRPr lang="ru-RU" sz="3200" b="1" spc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  <a:r>
              <a:rPr lang="ru-RU" sz="32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 равны детали были,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Здесь важна симметрия.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Вот и тут, не дать, не взять: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spc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Сплошная геометрия!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i="1" spc="0" dirty="0" smtClean="0"/>
              <a:t> </a:t>
            </a:r>
            <a:endParaRPr lang="ru-RU" sz="3200" spc="0" dirty="0" smtClean="0"/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</a:t>
            </a:r>
            <a:r>
              <a:rPr lang="ru-RU" sz="32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довольно! Убедила!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Вот как только подрасту,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твою науку </a:t>
            </a:r>
            <a:r>
              <a:rPr lang="ru-RU" sz="32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эту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32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епременно </a:t>
            </a:r>
            <a:r>
              <a:rPr lang="ru-RU" sz="3200" b="1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изучу!</a:t>
            </a:r>
            <a:endParaRPr lang="ru-RU" sz="3200" b="1" spc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4572008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М.-</a:t>
            </a:r>
            <a:endParaRPr lang="ru-RU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14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476672"/>
            <a:ext cx="4032448" cy="871736"/>
          </a:xfrm>
        </p:spPr>
        <p:txBody>
          <a:bodyPr/>
          <a:lstStyle/>
          <a:p>
            <a:r>
              <a:rPr lang="ru-RU" dirty="0" smtClean="0"/>
              <a:t>ВИКТОРИНА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928662" y="1346468"/>
            <a:ext cx="7000924" cy="136815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8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Викторину начинаем</a:t>
            </a:r>
          </a:p>
          <a:p>
            <a:pPr algn="ctr">
              <a:spcBef>
                <a:spcPts val="0"/>
              </a:spcBef>
            </a:pPr>
            <a:r>
              <a:rPr lang="ru-RU" sz="28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Победителей узнаем.</a:t>
            </a:r>
          </a:p>
          <a:p>
            <a:pPr algn="ctr">
              <a:spcBef>
                <a:spcPts val="0"/>
              </a:spcBef>
            </a:pPr>
            <a:r>
              <a:rPr lang="ru-RU" sz="28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Здесь загадки и шарады,</a:t>
            </a:r>
          </a:p>
          <a:p>
            <a:pPr algn="ctr">
              <a:spcBef>
                <a:spcPts val="0"/>
              </a:spcBef>
            </a:pPr>
            <a:r>
              <a:rPr lang="ru-RU" sz="28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За разгадку всем награды</a:t>
            </a:r>
            <a:r>
              <a:rPr lang="ru-RU" sz="2800" dirty="0" smtClean="0">
                <a:latin typeface="Comic Sans MS" pitchFamily="66" charset="0"/>
              </a:rPr>
              <a:t>.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2843808" y="3068960"/>
            <a:ext cx="3528392" cy="871736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РАЗМИНКА</a:t>
            </a:r>
            <a:endParaRPr kumimoji="0" lang="ru-RU" sz="4400" b="0" i="0" u="none" strike="noStrike" kern="1200" cap="none" spc="-100" normalizeH="0" baseline="0" noProof="0" dirty="0">
              <a:ln w="3200">
                <a:solidFill>
                  <a:schemeClr val="bg2">
                    <a:shade val="25000"/>
                    <a:alpha val="25000"/>
                  </a:schemeClr>
                </a:solidFill>
                <a:prstDash val="solid"/>
                <a:round/>
              </a:ln>
              <a:solidFill>
                <a:srgbClr val="FFFF00"/>
              </a:solidFill>
              <a:effectLst>
                <a:innerShdw blurRad="381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1403648" y="3284984"/>
            <a:ext cx="6408712" cy="1584176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spc="-100" dirty="0" smtClean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Весёлый счёт до 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(вместо  чётного  числа  «</a:t>
            </a:r>
            <a:r>
              <a:rPr kumimoji="0" lang="ru-RU" sz="28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ой-ля-ля</a:t>
            </a:r>
            <a:r>
              <a:rPr kumimoji="0" lang="ru-RU" sz="28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»)</a:t>
            </a:r>
            <a:endParaRPr kumimoji="0" lang="ru-RU" sz="2800" b="0" i="0" u="none" strike="noStrike" kern="1200" cap="none" spc="-100" normalizeH="0" baseline="0" noProof="0" dirty="0">
              <a:ln w="3200">
                <a:solidFill>
                  <a:schemeClr val="bg2">
                    <a:shade val="25000"/>
                    <a:alpha val="25000"/>
                  </a:schemeClr>
                </a:solidFill>
                <a:prstDash val="solid"/>
                <a:round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innerShdw blurRad="381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4" descr="C:\Users\НАТА\AppData\Local\Microsoft\Windows\Temporary Internet Files\Content.IE5\HS5V102Q\MM90004378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085184"/>
            <a:ext cx="2073830" cy="129614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15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473224"/>
            <a:ext cx="5688632" cy="795536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Вопросы викторины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" name="Picture 2" descr="C:\Users\НАТА\AppData\Local\Microsoft\Windows\Temporary Internet Files\Content.IE5\NFR3P755\MM90003408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5103187"/>
            <a:ext cx="1800200" cy="1278142"/>
          </a:xfrm>
          <a:prstGeom prst="rect">
            <a:avLst/>
          </a:prstGeom>
          <a:noFill/>
        </p:spPr>
      </p:pic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1043608" y="1412776"/>
            <a:ext cx="7344816" cy="1224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Шла старушка в Москву, а навстречу ей 3 старика. Сколько человек шло в Москву?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971600" y="3284984"/>
            <a:ext cx="7344816" cy="1224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Двое играли в шахматы 4 часа. Сколько играл каждый?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8-конечная звезда 24"/>
          <p:cNvSpPr/>
          <p:nvPr/>
        </p:nvSpPr>
        <p:spPr>
          <a:xfrm>
            <a:off x="539552" y="1484784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1</a:t>
            </a:r>
            <a:endParaRPr lang="ru-RU" sz="4400" dirty="0"/>
          </a:p>
        </p:txBody>
      </p:sp>
      <p:sp>
        <p:nvSpPr>
          <p:cNvPr id="26" name="8-конечная звезда 25"/>
          <p:cNvSpPr/>
          <p:nvPr/>
        </p:nvSpPr>
        <p:spPr>
          <a:xfrm>
            <a:off x="539552" y="3356992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2</a:t>
            </a:r>
            <a:endParaRPr lang="ru-RU" sz="4400" dirty="0"/>
          </a:p>
        </p:txBody>
      </p:sp>
      <p:sp useBgFill="1">
        <p:nvSpPr>
          <p:cNvPr id="27" name="Лента лицом вниз 26"/>
          <p:cNvSpPr/>
          <p:nvPr/>
        </p:nvSpPr>
        <p:spPr>
          <a:xfrm>
            <a:off x="4932040" y="2492896"/>
            <a:ext cx="3816424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1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 useBgFill="1">
        <p:nvSpPr>
          <p:cNvPr id="28" name="Лента лицом вниз 27"/>
          <p:cNvSpPr/>
          <p:nvPr/>
        </p:nvSpPr>
        <p:spPr>
          <a:xfrm>
            <a:off x="4932040" y="4365104"/>
            <a:ext cx="3816424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4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85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385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16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473224"/>
            <a:ext cx="5688632" cy="795536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Вопросы викторины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1" name="Picture 3" descr="C:\Users\НАТА\AppData\Local\Microsoft\Windows\Temporary Internet Files\Content.IE5\DKS4HMIJ\MM90031809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5229200"/>
            <a:ext cx="1788934" cy="1052314"/>
          </a:xfrm>
          <a:prstGeom prst="rect">
            <a:avLst/>
          </a:prstGeom>
          <a:noFill/>
        </p:spPr>
      </p:pic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1043608" y="1412776"/>
            <a:ext cx="7344816" cy="1224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 7 прибавить 5 равно… </a:t>
            </a:r>
            <a:b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«Одиннадцать» или «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Адиннадцать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»?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971600" y="3284984"/>
            <a:ext cx="7344816" cy="1224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Одно яйцо варится 4 минуты. </a:t>
            </a:r>
            <a:b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Сколько нужно варить 5 яиц?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8-конечная звезда 24"/>
          <p:cNvSpPr/>
          <p:nvPr/>
        </p:nvSpPr>
        <p:spPr>
          <a:xfrm>
            <a:off x="539552" y="1484784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26" name="8-конечная звезда 25"/>
          <p:cNvSpPr/>
          <p:nvPr/>
        </p:nvSpPr>
        <p:spPr>
          <a:xfrm>
            <a:off x="539552" y="3356992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4</a:t>
            </a:r>
            <a:endParaRPr lang="ru-RU" sz="4000" dirty="0"/>
          </a:p>
        </p:txBody>
      </p:sp>
      <p:sp useBgFill="1">
        <p:nvSpPr>
          <p:cNvPr id="27" name="Лента лицом вниз 26"/>
          <p:cNvSpPr/>
          <p:nvPr/>
        </p:nvSpPr>
        <p:spPr>
          <a:xfrm>
            <a:off x="4932040" y="2492896"/>
            <a:ext cx="3816424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12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 useBgFill="1">
        <p:nvSpPr>
          <p:cNvPr id="28" name="Лента лицом вниз 27"/>
          <p:cNvSpPr/>
          <p:nvPr/>
        </p:nvSpPr>
        <p:spPr>
          <a:xfrm>
            <a:off x="4932040" y="4365104"/>
            <a:ext cx="3816424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4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85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385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17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473224"/>
            <a:ext cx="5688632" cy="795536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Вопросы викторины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1043608" y="1412776"/>
            <a:ext cx="7344816" cy="1224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В одной семье у каждого из 3-х братьев есть сестра. Сколько детей в семье?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971600" y="3203856"/>
            <a:ext cx="7560840" cy="1368152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У одного старика спросили, сколько ему лет? Он ответил, что ему 100 лет, но Дней рождения было всего 25. Как это могло быть?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8-конечная звезда 24"/>
          <p:cNvSpPr/>
          <p:nvPr/>
        </p:nvSpPr>
        <p:spPr>
          <a:xfrm>
            <a:off x="539552" y="1484784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26" name="8-конечная звезда 25"/>
          <p:cNvSpPr/>
          <p:nvPr/>
        </p:nvSpPr>
        <p:spPr>
          <a:xfrm>
            <a:off x="539552" y="3356992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6</a:t>
            </a:r>
            <a:endParaRPr lang="ru-RU" sz="4000" dirty="0"/>
          </a:p>
        </p:txBody>
      </p:sp>
      <p:sp useBgFill="1">
        <p:nvSpPr>
          <p:cNvPr id="27" name="Лента лицом вниз 26"/>
          <p:cNvSpPr/>
          <p:nvPr/>
        </p:nvSpPr>
        <p:spPr>
          <a:xfrm>
            <a:off x="827584" y="2492896"/>
            <a:ext cx="7920880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4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 useBgFill="1">
        <p:nvSpPr>
          <p:cNvPr id="28" name="Лента лицом вниз 27"/>
          <p:cNvSpPr/>
          <p:nvPr/>
        </p:nvSpPr>
        <p:spPr>
          <a:xfrm>
            <a:off x="683568" y="4496580"/>
            <a:ext cx="8064896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родился 29 февраля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977008"/>
            <a:ext cx="1500198" cy="15952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85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385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18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473224"/>
            <a:ext cx="5688632" cy="795536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Вопросы викторины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1043608" y="1412776"/>
            <a:ext cx="7344816" cy="1512168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Впишите в прямоугольник нужные цифры</a:t>
            </a:r>
          </a:p>
          <a:p>
            <a:pPr algn="ctr"/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8-конечная звезда 24"/>
          <p:cNvSpPr/>
          <p:nvPr/>
        </p:nvSpPr>
        <p:spPr>
          <a:xfrm>
            <a:off x="539552" y="1700808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7</a:t>
            </a:r>
            <a:endParaRPr lang="ru-RU" sz="40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191308" y="1916832"/>
          <a:ext cx="2952328" cy="9361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schemeClr val="tx2"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738082"/>
                <a:gridCol w="738082"/>
                <a:gridCol w="738082"/>
                <a:gridCol w="738082"/>
              </a:tblGrid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2"/>
                          </a:solidFill>
                        </a:rPr>
                        <a:t>*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2"/>
                          </a:solidFill>
                        </a:rPr>
                        <a:t>*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2"/>
                          </a:solidFill>
                        </a:rPr>
                        <a:t>49</a:t>
                      </a:r>
                      <a:endParaRPr lang="ru-RU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043608" y="4077072"/>
            <a:ext cx="7344816" cy="1152128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Наименьшее трёхзначное?</a:t>
            </a:r>
          </a:p>
          <a:p>
            <a:pPr algn="ctr"/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8-конечная звезда 14"/>
          <p:cNvSpPr/>
          <p:nvPr/>
        </p:nvSpPr>
        <p:spPr>
          <a:xfrm>
            <a:off x="539552" y="4365104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8</a:t>
            </a:r>
            <a:endParaRPr lang="ru-RU" sz="4000" dirty="0"/>
          </a:p>
        </p:txBody>
      </p:sp>
      <p:sp useBgFill="1">
        <p:nvSpPr>
          <p:cNvPr id="16" name="Прямоугольник 15"/>
          <p:cNvSpPr/>
          <p:nvPr/>
        </p:nvSpPr>
        <p:spPr>
          <a:xfrm>
            <a:off x="2555776" y="450912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7" name="Прямоугольник 16"/>
          <p:cNvSpPr/>
          <p:nvPr/>
        </p:nvSpPr>
        <p:spPr>
          <a:xfrm>
            <a:off x="3131840" y="450912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8" name="Прямоугольник 17"/>
          <p:cNvSpPr/>
          <p:nvPr/>
        </p:nvSpPr>
        <p:spPr>
          <a:xfrm>
            <a:off x="3707904" y="450912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9" name="Прямоугольник 18"/>
          <p:cNvSpPr/>
          <p:nvPr/>
        </p:nvSpPr>
        <p:spPr>
          <a:xfrm>
            <a:off x="4716016" y="450912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20" name="Прямоугольник 19"/>
          <p:cNvSpPr/>
          <p:nvPr/>
        </p:nvSpPr>
        <p:spPr>
          <a:xfrm>
            <a:off x="5292080" y="450912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Минус 21"/>
          <p:cNvSpPr/>
          <p:nvPr/>
        </p:nvSpPr>
        <p:spPr>
          <a:xfrm>
            <a:off x="4283968" y="4653136"/>
            <a:ext cx="360040" cy="1440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Минус 29"/>
          <p:cNvSpPr/>
          <p:nvPr/>
        </p:nvSpPr>
        <p:spPr>
          <a:xfrm>
            <a:off x="5997910" y="4581128"/>
            <a:ext cx="360040" cy="1440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Минус 30"/>
          <p:cNvSpPr/>
          <p:nvPr/>
        </p:nvSpPr>
        <p:spPr>
          <a:xfrm>
            <a:off x="6000760" y="4713744"/>
            <a:ext cx="360040" cy="1440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422548" y="4286256"/>
            <a:ext cx="864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ru-RU" sz="4400" dirty="0"/>
          </a:p>
        </p:txBody>
      </p:sp>
      <p:sp>
        <p:nvSpPr>
          <p:cNvPr id="21" name="TextBox 20"/>
          <p:cNvSpPr txBox="1"/>
          <p:nvPr/>
        </p:nvSpPr>
        <p:spPr>
          <a:xfrm>
            <a:off x="4857752" y="2285992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81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72132" y="1844093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43174" y="4415861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1    0   0         9   9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385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385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2" dur="385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4" dur="385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30" grpId="0" animBg="1"/>
      <p:bldP spid="31" grpId="0" animBg="1"/>
      <p:bldP spid="32" grpId="0"/>
      <p:bldP spid="21" grpId="0"/>
      <p:bldP spid="24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19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473224"/>
            <a:ext cx="5688632" cy="795536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Вопросы викторины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1" name="Picture 3" descr="C:\Users\НАТА\AppData\Local\Microsoft\Windows\Temporary Internet Files\Content.IE5\DKS4HMIJ\MM90031809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5229200"/>
            <a:ext cx="1788934" cy="1052314"/>
          </a:xfrm>
          <a:prstGeom prst="rect">
            <a:avLst/>
          </a:prstGeom>
          <a:noFill/>
        </p:spPr>
      </p:pic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1043608" y="1412776"/>
            <a:ext cx="7344816" cy="1224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Батон разрезали на 3 части. </a:t>
            </a:r>
            <a:b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Сколько сделали надрезов?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971600" y="3284984"/>
            <a:ext cx="7344816" cy="1224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Сумма каких двух чисел равна их произведению?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8-конечная звезда 24"/>
          <p:cNvSpPr/>
          <p:nvPr/>
        </p:nvSpPr>
        <p:spPr>
          <a:xfrm>
            <a:off x="539552" y="1484784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26" name="8-конечная звезда 25"/>
          <p:cNvSpPr/>
          <p:nvPr/>
        </p:nvSpPr>
        <p:spPr>
          <a:xfrm>
            <a:off x="539552" y="3356992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10</a:t>
            </a:r>
            <a:endParaRPr lang="ru-RU" sz="4000" dirty="0"/>
          </a:p>
        </p:txBody>
      </p:sp>
      <p:sp useBgFill="1">
        <p:nvSpPr>
          <p:cNvPr id="27" name="Лента лицом вниз 26"/>
          <p:cNvSpPr/>
          <p:nvPr/>
        </p:nvSpPr>
        <p:spPr>
          <a:xfrm>
            <a:off x="3491880" y="2492896"/>
            <a:ext cx="5256584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2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 useBgFill="1">
        <p:nvSpPr>
          <p:cNvPr id="28" name="Лента лицом вниз 27"/>
          <p:cNvSpPr/>
          <p:nvPr/>
        </p:nvSpPr>
        <p:spPr>
          <a:xfrm>
            <a:off x="3491880" y="4365104"/>
            <a:ext cx="5256584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2+2=2*2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85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385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99592" y="1524000"/>
            <a:ext cx="7787208" cy="4572000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Подбор материала, литературы к проведению мероприятия.</a:t>
            </a:r>
          </a:p>
          <a:p>
            <a:pPr lvl="0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Разучивание с учениками песни «Хвалебная математике».</a:t>
            </a:r>
          </a:p>
          <a:p>
            <a:pPr lvl="0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Репетиция сценок «Ода геометрии» и «Нуль и единица».</a:t>
            </a:r>
          </a:p>
          <a:p>
            <a:pPr lvl="0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Подготовка дидактического материала к мероприятию.</a:t>
            </a:r>
          </a:p>
          <a:p>
            <a:pPr lvl="0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Покупка призов и сувениров.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52400"/>
            <a:ext cx="8075240" cy="12192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Подготовка к мероприятию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10" descr="H:\Documents and Settings\Aida\Рабочий стол\текстуры и фоны, клипарты\EDUCATION\2 (11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892680"/>
            <a:ext cx="2392450" cy="1128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C87B0E-EF26-4C0F-80B6-F1DA580790E0}" type="slidenum">
              <a:rPr lang="ru-RU" sz="2400" smtClean="0"/>
              <a:pPr/>
              <a:t>2</a:t>
            </a:fld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20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836712"/>
            <a:ext cx="8712968" cy="867544"/>
          </a:xfrm>
        </p:spPr>
        <p:txBody>
          <a:bodyPr/>
          <a:lstStyle/>
          <a:p>
            <a:pPr algn="ctr"/>
            <a:r>
              <a:rPr lang="ru-RU" sz="5400" dirty="0" smtClean="0">
                <a:ln w="3200">
                  <a:gradFill flip="none" rotWithShape="1">
                    <a:gsLst>
                      <a:gs pos="0">
                        <a:srgbClr val="A603AB"/>
                      </a:gs>
                      <a:gs pos="21001">
                        <a:srgbClr val="0819FB"/>
                      </a:gs>
                      <a:gs pos="35001">
                        <a:srgbClr val="1A8D48"/>
                      </a:gs>
                      <a:gs pos="52000">
                        <a:srgbClr val="FFFF00"/>
                      </a:gs>
                      <a:gs pos="73000">
                        <a:srgbClr val="EE3F17"/>
                      </a:gs>
                      <a:gs pos="88000">
                        <a:srgbClr val="E81766"/>
                      </a:gs>
                      <a:gs pos="100000">
                        <a:srgbClr val="A603AB"/>
                      </a:gs>
                    </a:gsLst>
                    <a:lin ang="8100000" scaled="1"/>
                    <a:tileRect/>
                  </a:gradFill>
                  <a:prstDash val="solid"/>
                  <a:round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8100000" scaled="1"/>
                </a:gradFill>
                <a:latin typeface="Comic Sans MS" pitchFamily="66" charset="0"/>
              </a:rPr>
              <a:t>Весёлая переменка</a:t>
            </a:r>
            <a:endParaRPr lang="ru-RU" sz="5400" dirty="0">
              <a:ln w="320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8100000" scaled="1"/>
                  <a:tileRect/>
                </a:gradFill>
                <a:prstDash val="solid"/>
                <a:round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8100000" scaled="1"/>
              </a:gradFill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2060848"/>
            <a:ext cx="810260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Шаг – имя мальчика</a:t>
            </a:r>
          </a:p>
          <a:p>
            <a:pPr algn="ctr"/>
            <a:r>
              <a:rPr lang="ru-RU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Шаг – имя девочки</a:t>
            </a:r>
          </a:p>
          <a:p>
            <a:pPr algn="ctr"/>
            <a:r>
              <a:rPr lang="ru-RU" sz="4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Шаг – геометрическая фигура</a:t>
            </a:r>
          </a:p>
          <a:p>
            <a:pPr algn="ctr"/>
            <a:r>
              <a:rPr lang="ru-RU" sz="4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Шаг - цветок</a:t>
            </a:r>
            <a:endParaRPr lang="ru-RU" sz="40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smtClean="0"/>
              <a:pPr/>
              <a:t>21</a:t>
            </a:fld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214282" y="490525"/>
            <a:ext cx="8929718" cy="122396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3200" i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Сценка </a:t>
            </a:r>
            <a:r>
              <a:rPr lang="ru-RU" sz="3200" b="1" i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4800" b="1" i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«Нуль и единица»</a:t>
            </a:r>
            <a:r>
              <a:rPr lang="ru-RU" sz="48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(Вот это </a:t>
            </a:r>
            <a:r>
              <a:rPr lang="ru-RU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нуль </a:t>
            </a:r>
            <a:r>
              <a:rPr lang="ru-RU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или ничего – послушай сказку про </a:t>
            </a:r>
            <a:r>
              <a:rPr lang="ru-RU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него)</a:t>
            </a:r>
            <a:r>
              <a:rPr lang="ru-RU" i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ru-RU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2071678"/>
            <a:ext cx="835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Сказал весёлый круглый нуль соседке единице:</a:t>
            </a:r>
          </a:p>
          <a:p>
            <a:r>
              <a:rPr lang="ru-RU" sz="3600" dirty="0" smtClean="0"/>
              <a:t> «0» </a:t>
            </a:r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 тобою рядышком позволь, </a:t>
            </a:r>
          </a:p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стоять мне на странице?»</a:t>
            </a:r>
          </a:p>
          <a:p>
            <a:r>
              <a:rPr lang="ru-RU" sz="3600" dirty="0" smtClean="0"/>
              <a:t> </a:t>
            </a: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Она </a:t>
            </a: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окинула его сердитым  гордым взглядом:</a:t>
            </a:r>
          </a:p>
          <a:p>
            <a:r>
              <a:rPr lang="ru-RU" sz="3600" dirty="0" smtClean="0"/>
              <a:t>«1» 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«Нуль, ты не стоишь ничего,</a:t>
            </a:r>
          </a:p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Не стой со мною рядом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!»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smtClean="0"/>
              <a:pPr/>
              <a:t>22</a:t>
            </a:fld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774073"/>
            <a:ext cx="8358246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Ответил </a:t>
            </a: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нуль</a:t>
            </a: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0» </a:t>
            </a:r>
            <a:r>
              <a:rPr lang="ru-RU" sz="36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«Я признаю, что ничего не стою,</a:t>
            </a:r>
          </a:p>
          <a:p>
            <a:r>
              <a:rPr lang="ru-RU" sz="36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Но можешь стать ты десятью,</a:t>
            </a:r>
          </a:p>
          <a:p>
            <a:r>
              <a:rPr lang="ru-RU" sz="36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Коль буду я с тобою</a:t>
            </a:r>
            <a:r>
              <a:rPr lang="ru-RU" sz="36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sz="36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6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Так одинока ты сейчас, </a:t>
            </a:r>
            <a:br>
              <a:rPr lang="ru-RU" sz="36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мала и худощава,</a:t>
            </a:r>
          </a:p>
          <a:p>
            <a:r>
              <a:rPr lang="ru-RU" sz="36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Но будешь больше в 10 раз, </a:t>
            </a:r>
          </a:p>
          <a:p>
            <a:r>
              <a:rPr lang="ru-RU" sz="3600" b="1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когда я встану справа»</a:t>
            </a:r>
            <a:endParaRPr lang="ru-RU" sz="36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23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473224"/>
            <a:ext cx="5688632" cy="795536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Вопросы викторины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1" name="Picture 3" descr="C:\Users\НАТА\AppData\Local\Microsoft\Windows\Temporary Internet Files\Content.IE5\DKS4HMIJ\MM90031809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5229200"/>
            <a:ext cx="1788934" cy="1052314"/>
          </a:xfrm>
          <a:prstGeom prst="rect">
            <a:avLst/>
          </a:prstGeom>
          <a:noFill/>
        </p:spPr>
      </p:pic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1043608" y="1412776"/>
            <a:ext cx="7344816" cy="122413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У Марины было целое яблоко, 2 половинки и 4 четвертинки. Сколько у неё яблок?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971600" y="3140968"/>
            <a:ext cx="7344816" cy="194421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Конкурс художников. </a:t>
            </a: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А) Нарисовать человечка с помощью</a:t>
            </a:r>
            <a:b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геометрических фигур</a:t>
            </a: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Б) Нарисовать человечка с помощью цифр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8-конечная звезда 24"/>
          <p:cNvSpPr/>
          <p:nvPr/>
        </p:nvSpPr>
        <p:spPr>
          <a:xfrm>
            <a:off x="539552" y="1484784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11</a:t>
            </a:r>
            <a:endParaRPr lang="ru-RU" sz="4000" dirty="0"/>
          </a:p>
        </p:txBody>
      </p:sp>
      <p:sp>
        <p:nvSpPr>
          <p:cNvPr id="26" name="8-конечная звезда 25"/>
          <p:cNvSpPr/>
          <p:nvPr/>
        </p:nvSpPr>
        <p:spPr>
          <a:xfrm>
            <a:off x="539552" y="3356992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12</a:t>
            </a:r>
            <a:endParaRPr lang="ru-RU" sz="4000" dirty="0"/>
          </a:p>
        </p:txBody>
      </p:sp>
      <p:sp useBgFill="1">
        <p:nvSpPr>
          <p:cNvPr id="27" name="Лента лицом вниз 26"/>
          <p:cNvSpPr/>
          <p:nvPr/>
        </p:nvSpPr>
        <p:spPr>
          <a:xfrm>
            <a:off x="4932040" y="2492896"/>
            <a:ext cx="3816424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3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2" descr="P1000040.JPG"/>
          <p:cNvPicPr>
            <a:picLocks noChangeAspect="1" noChangeArrowheads="1"/>
          </p:cNvPicPr>
          <p:nvPr/>
        </p:nvPicPr>
        <p:blipFill>
          <a:blip r:embed="rId2" cstate="print"/>
          <a:srcRect r="40412"/>
          <a:stretch>
            <a:fillRect/>
          </a:stretch>
        </p:blipFill>
        <p:spPr bwMode="auto">
          <a:xfrm>
            <a:off x="3357554" y="3194529"/>
            <a:ext cx="2660306" cy="3377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B0E-EF26-4C0F-80B6-F1DA580790E0}" type="slidenum">
              <a:rPr lang="ru-RU" sz="2400" b="1" smtClean="0"/>
              <a:pPr/>
              <a:t>24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454400" y="473075"/>
            <a:ext cx="5689600" cy="795338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Вопросы викторины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1043608" y="1412776"/>
            <a:ext cx="7344816" cy="1440160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Сколько треугольников?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8-конечная звезда 24"/>
          <p:cNvSpPr/>
          <p:nvPr/>
        </p:nvSpPr>
        <p:spPr>
          <a:xfrm>
            <a:off x="539552" y="1484784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13</a:t>
            </a:r>
            <a:endParaRPr lang="ru-RU" sz="4000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6156176" y="1484784"/>
            <a:ext cx="1752600" cy="1228725"/>
            <a:chOff x="6156176" y="1484784"/>
            <a:chExt cx="1752600" cy="1228725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147" name="AutoShape 3"/>
            <p:cNvSpPr>
              <a:spLocks noChangeArrowheads="1"/>
            </p:cNvSpPr>
            <p:nvPr/>
          </p:nvSpPr>
          <p:spPr bwMode="auto">
            <a:xfrm>
              <a:off x="6156176" y="1484784"/>
              <a:ext cx="1752600" cy="1228725"/>
            </a:xfrm>
            <a:prstGeom prst="triangle">
              <a:avLst>
                <a:gd name="adj" fmla="val 50000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6148" name="AutoShape 4"/>
            <p:cNvCxnSpPr>
              <a:cxnSpLocks noChangeShapeType="1"/>
            </p:cNvCxnSpPr>
            <p:nvPr/>
          </p:nvCxnSpPr>
          <p:spPr bwMode="auto">
            <a:xfrm flipV="1">
              <a:off x="6156176" y="1870864"/>
              <a:ext cx="1148080" cy="84264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9" name="AutoShape 5"/>
            <p:cNvCxnSpPr>
              <a:cxnSpLocks noChangeShapeType="1"/>
            </p:cNvCxnSpPr>
            <p:nvPr/>
          </p:nvCxnSpPr>
          <p:spPr bwMode="auto">
            <a:xfrm flipV="1">
              <a:off x="6156176" y="2256309"/>
              <a:ext cx="1424305" cy="45720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 useBgFill="1">
        <p:nvSpPr>
          <p:cNvPr id="27" name="Лента лицом вниз 26"/>
          <p:cNvSpPr/>
          <p:nvPr/>
        </p:nvSpPr>
        <p:spPr>
          <a:xfrm>
            <a:off x="2843808" y="2780928"/>
            <a:ext cx="3816424" cy="5040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Ответ:  6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25</a:t>
            </a:fld>
            <a:endParaRPr lang="ru-RU" sz="2400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1043608" y="1268760"/>
            <a:ext cx="7344816" cy="480344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Замени звёздочки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цифрами</a:t>
            </a:r>
          </a:p>
          <a:p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400" b="1" dirty="0" smtClean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8-конечная звезда 7"/>
          <p:cNvSpPr/>
          <p:nvPr/>
        </p:nvSpPr>
        <p:spPr>
          <a:xfrm>
            <a:off x="539552" y="1484784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14</a:t>
            </a:r>
            <a:endParaRPr lang="ru-RU" sz="4000" dirty="0"/>
          </a:p>
        </p:txBody>
      </p:sp>
      <p:sp>
        <p:nvSpPr>
          <p:cNvPr id="11" name="Заголовок 2"/>
          <p:cNvSpPr txBox="1">
            <a:spLocks/>
          </p:cNvSpPr>
          <p:nvPr/>
        </p:nvSpPr>
        <p:spPr>
          <a:xfrm>
            <a:off x="2071670" y="428604"/>
            <a:ext cx="5689600" cy="795338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-100" normalizeH="0" baseline="0" noProof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2">
                    <a:lumMod val="7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Вопросы викторины</a:t>
            </a:r>
            <a:endParaRPr kumimoji="0" lang="ru-RU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2">
                  <a:lumMod val="7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2000232" y="1928802"/>
            <a:ext cx="1975221" cy="1643074"/>
            <a:chOff x="2000232" y="1928802"/>
            <a:chExt cx="1975221" cy="1643074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2000232" y="1928802"/>
              <a:ext cx="1975221" cy="1643074"/>
              <a:chOff x="2000232" y="1928802"/>
              <a:chExt cx="1975221" cy="1643074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2000232" y="1928802"/>
                <a:ext cx="1975221" cy="1643074"/>
                <a:chOff x="2000232" y="1928802"/>
                <a:chExt cx="1975221" cy="1643074"/>
              </a:xfrm>
            </p:grpSpPr>
            <p:sp>
              <p:nvSpPr>
                <p:cNvPr id="15" name="Прямоугольник 14"/>
                <p:cNvSpPr/>
                <p:nvPr/>
              </p:nvSpPr>
              <p:spPr>
                <a:xfrm>
                  <a:off x="2053817" y="1928802"/>
                  <a:ext cx="1608133" cy="70788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ru-RU" sz="40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   2  1</a:t>
                  </a:r>
                </a:p>
              </p:txBody>
            </p:sp>
            <p:sp>
              <p:nvSpPr>
                <p:cNvPr id="16" name="Прямоугольник 15"/>
                <p:cNvSpPr/>
                <p:nvPr/>
              </p:nvSpPr>
              <p:spPr>
                <a:xfrm>
                  <a:off x="2000232" y="2354041"/>
                  <a:ext cx="1422184" cy="646331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6  </a:t>
                  </a:r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3</a:t>
                  </a:r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</a:t>
                  </a:r>
                </a:p>
              </p:txBody>
            </p:sp>
            <p:sp>
              <p:nvSpPr>
                <p:cNvPr id="17" name="Прямоугольник 16"/>
                <p:cNvSpPr/>
                <p:nvPr/>
              </p:nvSpPr>
              <p:spPr>
                <a:xfrm>
                  <a:off x="2000232" y="2925545"/>
                  <a:ext cx="1975221" cy="646331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8      5   </a:t>
                  </a:r>
                </a:p>
              </p:txBody>
            </p:sp>
          </p:grp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2214546" y="3000372"/>
                <a:ext cx="1428760" cy="0"/>
              </a:xfrm>
              <a:prstGeom prst="line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Прямоугольник 22"/>
            <p:cNvSpPr/>
            <p:nvPr/>
          </p:nvSpPr>
          <p:spPr>
            <a:xfrm>
              <a:off x="2071670" y="2071678"/>
              <a:ext cx="468398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40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</a:rPr>
                <a:t>+</a:t>
              </a:r>
              <a:endParaRPr lang="ru-RU" sz="4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2285984" y="2071678"/>
            <a:ext cx="1571636" cy="1571636"/>
            <a:chOff x="2285984" y="2071678"/>
            <a:chExt cx="1571636" cy="1571636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2285984" y="2071678"/>
              <a:ext cx="720069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*  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137551" y="2500306"/>
              <a:ext cx="720069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*  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708923" y="2996983"/>
              <a:ext cx="720069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*  </a:t>
              </a: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2285984" y="1928802"/>
            <a:ext cx="1601291" cy="1571636"/>
            <a:chOff x="2275565" y="2071678"/>
            <a:chExt cx="1601291" cy="1571636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2275565" y="2071678"/>
              <a:ext cx="74090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2  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118315" y="2500306"/>
              <a:ext cx="75854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4  </a:t>
              </a: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2704193" y="2996983"/>
              <a:ext cx="732893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5  </a:t>
              </a: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5323353" y="2000240"/>
            <a:ext cx="1606101" cy="1074959"/>
            <a:chOff x="2261939" y="2071678"/>
            <a:chExt cx="1606101" cy="1074959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2261939" y="2071678"/>
              <a:ext cx="768160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9  </a:t>
              </a: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590972" y="2500306"/>
              <a:ext cx="1277068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0   2  </a:t>
              </a: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5786446" y="4000504"/>
            <a:ext cx="7200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*  </a:t>
            </a:r>
          </a:p>
        </p:txBody>
      </p:sp>
      <p:grpSp>
        <p:nvGrpSpPr>
          <p:cNvPr id="39" name="Группа 38"/>
          <p:cNvGrpSpPr/>
          <p:nvPr/>
        </p:nvGrpSpPr>
        <p:grpSpPr>
          <a:xfrm>
            <a:off x="4975177" y="1928802"/>
            <a:ext cx="2076210" cy="1643074"/>
            <a:chOff x="1949738" y="1928802"/>
            <a:chExt cx="2076210" cy="1643074"/>
          </a:xfrm>
        </p:grpSpPr>
        <p:grpSp>
          <p:nvGrpSpPr>
            <p:cNvPr id="40" name="Группа 21"/>
            <p:cNvGrpSpPr/>
            <p:nvPr/>
          </p:nvGrpSpPr>
          <p:grpSpPr>
            <a:xfrm>
              <a:off x="1949738" y="1928802"/>
              <a:ext cx="2076210" cy="1643074"/>
              <a:chOff x="1949738" y="1928802"/>
              <a:chExt cx="2076210" cy="1643074"/>
            </a:xfrm>
          </p:grpSpPr>
          <p:grpSp>
            <p:nvGrpSpPr>
              <p:cNvPr id="42" name="Группа 17"/>
              <p:cNvGrpSpPr/>
              <p:nvPr/>
            </p:nvGrpSpPr>
            <p:grpSpPr>
              <a:xfrm>
                <a:off x="1949738" y="1928802"/>
                <a:ext cx="2076210" cy="1643074"/>
                <a:chOff x="1949738" y="1928802"/>
                <a:chExt cx="2076210" cy="1643074"/>
              </a:xfrm>
            </p:grpSpPr>
            <p:sp>
              <p:nvSpPr>
                <p:cNvPr id="44" name="Прямоугольник 43"/>
                <p:cNvSpPr/>
                <p:nvPr/>
              </p:nvSpPr>
              <p:spPr>
                <a:xfrm>
                  <a:off x="1988895" y="1928802"/>
                  <a:ext cx="1737976" cy="70788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ru-RU" sz="40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   4  </a:t>
                  </a:r>
                  <a:r>
                    <a:rPr lang="ru-RU" sz="40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0</a:t>
                  </a:r>
                  <a:endParaRPr lang="ru-RU" sz="40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45" name="Прямоугольник 44"/>
                <p:cNvSpPr/>
                <p:nvPr/>
              </p:nvSpPr>
              <p:spPr>
                <a:xfrm>
                  <a:off x="2064352" y="2354041"/>
                  <a:ext cx="1293945" cy="646331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2     </a:t>
                  </a:r>
                </a:p>
              </p:txBody>
            </p:sp>
            <p:sp>
              <p:nvSpPr>
                <p:cNvPr id="46" name="Прямоугольник 45"/>
                <p:cNvSpPr/>
                <p:nvPr/>
              </p:nvSpPr>
              <p:spPr>
                <a:xfrm>
                  <a:off x="1949738" y="2925545"/>
                  <a:ext cx="2076210" cy="646331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7   3  </a:t>
                  </a:r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8</a:t>
                  </a:r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</a:t>
                  </a:r>
                </a:p>
              </p:txBody>
            </p:sp>
          </p:grpSp>
          <p:cxnSp>
            <p:nvCxnSpPr>
              <p:cNvPr id="43" name="Прямая соединительная линия 42"/>
              <p:cNvCxnSpPr/>
              <p:nvPr/>
            </p:nvCxnSpPr>
            <p:spPr>
              <a:xfrm>
                <a:off x="2214546" y="3000372"/>
                <a:ext cx="1428760" cy="0"/>
              </a:xfrm>
              <a:prstGeom prst="line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Прямоугольник 40"/>
            <p:cNvSpPr/>
            <p:nvPr/>
          </p:nvSpPr>
          <p:spPr>
            <a:xfrm>
              <a:off x="2123767" y="2071678"/>
              <a:ext cx="36420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40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</a:rPr>
                <a:t>-</a:t>
              </a:r>
              <a:endParaRPr lang="ru-RU" sz="4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5286380" y="2139727"/>
            <a:ext cx="1648763" cy="1003521"/>
            <a:chOff x="5286380" y="2139727"/>
            <a:chExt cx="1648763" cy="1003521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5286380" y="2139727"/>
              <a:ext cx="720069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*  </a:t>
              </a: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5715008" y="2493528"/>
              <a:ext cx="720069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*  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6215074" y="2496917"/>
              <a:ext cx="720069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*  </a:t>
              </a: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2071670" y="3786190"/>
            <a:ext cx="1924295" cy="1571636"/>
            <a:chOff x="2266749" y="2071678"/>
            <a:chExt cx="1924295" cy="1571636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2266749" y="2071678"/>
              <a:ext cx="153599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4     2  </a:t>
              </a: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897100" y="2500306"/>
              <a:ext cx="1293944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     2  </a:t>
              </a: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2705717" y="2996983"/>
              <a:ext cx="72648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3  </a:t>
              </a: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5072066" y="3786190"/>
            <a:ext cx="1962397" cy="1643074"/>
            <a:chOff x="2006642" y="1928802"/>
            <a:chExt cx="1962397" cy="1643074"/>
          </a:xfrm>
        </p:grpSpPr>
        <p:grpSp>
          <p:nvGrpSpPr>
            <p:cNvPr id="60" name="Группа 21"/>
            <p:cNvGrpSpPr/>
            <p:nvPr/>
          </p:nvGrpSpPr>
          <p:grpSpPr>
            <a:xfrm>
              <a:off x="2006642" y="1928802"/>
              <a:ext cx="1962397" cy="1643074"/>
              <a:chOff x="2006642" y="1928802"/>
              <a:chExt cx="1962397" cy="1643074"/>
            </a:xfrm>
          </p:grpSpPr>
          <p:grpSp>
            <p:nvGrpSpPr>
              <p:cNvPr id="62" name="Группа 17"/>
              <p:cNvGrpSpPr/>
              <p:nvPr/>
            </p:nvGrpSpPr>
            <p:grpSpPr>
              <a:xfrm>
                <a:off x="2006642" y="1928802"/>
                <a:ext cx="1962397" cy="1643074"/>
                <a:chOff x="2006642" y="1928802"/>
                <a:chExt cx="1962397" cy="1643074"/>
              </a:xfrm>
            </p:grpSpPr>
            <p:sp>
              <p:nvSpPr>
                <p:cNvPr id="64" name="Прямоугольник 63"/>
                <p:cNvSpPr/>
                <p:nvPr/>
              </p:nvSpPr>
              <p:spPr>
                <a:xfrm>
                  <a:off x="2016947" y="1928802"/>
                  <a:ext cx="1661032" cy="70788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r>
                    <a:rPr lang="ru-RU" sz="40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2     5</a:t>
                  </a:r>
                </a:p>
              </p:txBody>
            </p:sp>
            <p:sp>
              <p:nvSpPr>
                <p:cNvPr id="65" name="Прямоугольник 64"/>
                <p:cNvSpPr/>
                <p:nvPr/>
              </p:nvSpPr>
              <p:spPr>
                <a:xfrm>
                  <a:off x="2064352" y="2354041"/>
                  <a:ext cx="1675844" cy="646331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/>
                <a:p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1   1       </a:t>
                  </a:r>
                </a:p>
              </p:txBody>
            </p:sp>
            <p:sp>
              <p:nvSpPr>
                <p:cNvPr id="66" name="Прямоугольник 65"/>
                <p:cNvSpPr/>
                <p:nvPr/>
              </p:nvSpPr>
              <p:spPr>
                <a:xfrm>
                  <a:off x="2006642" y="2925545"/>
                  <a:ext cx="1962397" cy="646331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ru-RU" sz="3600" b="1" dirty="0" smtClean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chemeClr val="bg2">
                          <a:tint val="85000"/>
                          <a:satMod val="155000"/>
                        </a:schemeClr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</a:rPr>
                    <a:t>   3  9  3   </a:t>
                  </a:r>
                </a:p>
              </p:txBody>
            </p:sp>
          </p:grpSp>
          <p:cxnSp>
            <p:nvCxnSpPr>
              <p:cNvPr id="63" name="Прямая соединительная линия 62"/>
              <p:cNvCxnSpPr/>
              <p:nvPr/>
            </p:nvCxnSpPr>
            <p:spPr>
              <a:xfrm>
                <a:off x="2214546" y="3000372"/>
                <a:ext cx="1428760" cy="0"/>
              </a:xfrm>
              <a:prstGeom prst="line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Прямоугольник 60"/>
            <p:cNvSpPr/>
            <p:nvPr/>
          </p:nvSpPr>
          <p:spPr>
            <a:xfrm>
              <a:off x="2071669" y="2071678"/>
              <a:ext cx="468398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4000" b="1" cap="none" spc="0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  <a:effectLst/>
                </a:rPr>
                <a:t>+</a:t>
              </a:r>
              <a:endParaRPr lang="ru-RU" sz="40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1857356" y="3786190"/>
            <a:ext cx="2340518" cy="1500198"/>
            <a:chOff x="1857356" y="3786190"/>
            <a:chExt cx="2340518" cy="1500198"/>
          </a:xfrm>
        </p:grpSpPr>
        <p:grpSp>
          <p:nvGrpSpPr>
            <p:cNvPr id="58" name="Группа 57"/>
            <p:cNvGrpSpPr/>
            <p:nvPr/>
          </p:nvGrpSpPr>
          <p:grpSpPr>
            <a:xfrm>
              <a:off x="1891111" y="3786190"/>
              <a:ext cx="2306763" cy="1500198"/>
              <a:chOff x="1891111" y="3786190"/>
              <a:chExt cx="2306763" cy="1500198"/>
            </a:xfrm>
          </p:grpSpPr>
          <p:sp>
            <p:nvSpPr>
              <p:cNvPr id="55" name="Прямоугольник 54"/>
              <p:cNvSpPr/>
              <p:nvPr/>
            </p:nvSpPr>
            <p:spPr>
              <a:xfrm>
                <a:off x="1924495" y="3786190"/>
                <a:ext cx="2218877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ru-RU" sz="36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1     3     7   </a:t>
                </a:r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1891111" y="4211429"/>
                <a:ext cx="1895071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ru-RU" sz="36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 </a:t>
                </a:r>
                <a:r>
                  <a:rPr lang="ru-RU" sz="36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  8 9  5   </a:t>
                </a:r>
              </a:p>
            </p:txBody>
          </p:sp>
          <p:sp>
            <p:nvSpPr>
              <p:cNvPr id="57" name="Прямоугольник 56"/>
              <p:cNvSpPr/>
              <p:nvPr/>
            </p:nvSpPr>
            <p:spPr>
              <a:xfrm>
                <a:off x="1924495" y="4640057"/>
                <a:ext cx="2273379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ru-RU" sz="36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 </a:t>
                </a:r>
                <a:r>
                  <a:rPr lang="ru-RU" sz="36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  5     7  5   </a:t>
                </a:r>
              </a:p>
            </p:txBody>
          </p:sp>
        </p:grpSp>
        <p:cxnSp>
          <p:nvCxnSpPr>
            <p:cNvPr id="68" name="Прямая соединительная линия 67"/>
            <p:cNvCxnSpPr/>
            <p:nvPr/>
          </p:nvCxnSpPr>
          <p:spPr>
            <a:xfrm flipV="1">
              <a:off x="1857356" y="4857760"/>
              <a:ext cx="1933126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Прямоугольник 70"/>
          <p:cNvSpPr/>
          <p:nvPr/>
        </p:nvSpPr>
        <p:spPr>
          <a:xfrm>
            <a:off x="2137419" y="3929066"/>
            <a:ext cx="7200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*  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2923237" y="3929066"/>
            <a:ext cx="7200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*  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3280427" y="4357694"/>
            <a:ext cx="7200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*  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2500298" y="4857760"/>
            <a:ext cx="7200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*  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1607592" y="4000504"/>
            <a:ext cx="6783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 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209385" y="4357694"/>
            <a:ext cx="7200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*  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5767132" y="3786190"/>
            <a:ext cx="73449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7  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6166103" y="4286256"/>
            <a:ext cx="7633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8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 decel="100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0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1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2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1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1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4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5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5" grpId="0"/>
      <p:bldP spid="77" grpId="0"/>
      <p:bldP spid="77" grpId="1"/>
      <p:bldP spid="78" grpId="0"/>
      <p:bldP spid="7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26</a:t>
            </a:fld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473224"/>
            <a:ext cx="5688632" cy="795536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Вопросы викторины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1043608" y="1412776"/>
            <a:ext cx="7344816" cy="2952328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bg2">
                        <a:lumMod val="25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Три разных числа сначала сложили, а затем их перемножили. Сумма и произведение оказались равными. Какие это числа? </a:t>
            </a:r>
            <a:endParaRPr lang="ru-RU" sz="2400" b="1" dirty="0">
              <a:ln w="1905"/>
              <a:gradFill>
                <a:gsLst>
                  <a:gs pos="0">
                    <a:schemeClr val="bg2">
                      <a:lumMod val="25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8-конечная звезда 24"/>
          <p:cNvSpPr/>
          <p:nvPr/>
        </p:nvSpPr>
        <p:spPr>
          <a:xfrm>
            <a:off x="539552" y="1484784"/>
            <a:ext cx="936104" cy="864096"/>
          </a:xfrm>
          <a:prstGeom prst="star8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15</a:t>
            </a:r>
            <a:endParaRPr lang="ru-RU" sz="4000" dirty="0"/>
          </a:p>
        </p:txBody>
      </p:sp>
      <p:pic>
        <p:nvPicPr>
          <p:cNvPr id="1029" name="Picture 5" descr="C:\Program Files\Microsoft Office\MEDIA\OFFICE12\Lines\BD21322_.gif"/>
          <p:cNvPicPr>
            <a:picLocks noChangeAspect="1" noChangeArrowheads="1"/>
          </p:cNvPicPr>
          <p:nvPr/>
        </p:nvPicPr>
        <p:blipFill>
          <a:blip r:embed="rId2" cstate="print"/>
          <a:srcRect r="42302" b="-12180"/>
          <a:stretch>
            <a:fillRect/>
          </a:stretch>
        </p:blipFill>
        <p:spPr bwMode="auto">
          <a:xfrm>
            <a:off x="539552" y="5373216"/>
            <a:ext cx="8104414" cy="484676"/>
          </a:xfrm>
          <a:prstGeom prst="rect">
            <a:avLst/>
          </a:prstGeom>
          <a:noFill/>
        </p:spPr>
      </p:pic>
      <p:sp useBgFill="1">
        <p:nvSpPr>
          <p:cNvPr id="27" name="Лента лицом вниз 26"/>
          <p:cNvSpPr/>
          <p:nvPr/>
        </p:nvSpPr>
        <p:spPr>
          <a:xfrm>
            <a:off x="539552" y="4005064"/>
            <a:ext cx="8064896" cy="936104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         Ответ:  1 + 2 + 3 = 6</a:t>
            </a:r>
          </a:p>
          <a:p>
            <a:r>
              <a:rPr lang="ru-RU" sz="2400" dirty="0" smtClean="0">
                <a:solidFill>
                  <a:schemeClr val="bg1">
                    <a:lumMod val="65000"/>
                  </a:schemeClr>
                </a:solidFill>
              </a:rPr>
              <a:t>                       1 * 2 * 3 = 6</a:t>
            </a:r>
            <a:endParaRPr lang="ru-RU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857224" y="857232"/>
            <a:ext cx="737291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200" dirty="0" smtClean="0">
                <a:ln w="2921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Подведение итогов и </a:t>
            </a:r>
            <a:br>
              <a:rPr lang="ru-RU" sz="3200" b="1" cap="none" spc="200" dirty="0" smtClean="0">
                <a:ln w="2921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cap="none" spc="200" dirty="0" smtClean="0">
                <a:ln w="2921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НАГРАЖДЕНИЕ ПОБЕДИТЕЛЕЙ</a:t>
            </a:r>
            <a:endParaRPr lang="ru-RU" sz="3200" b="1" cap="none" spc="200" dirty="0">
              <a:ln w="29210">
                <a:solidFill>
                  <a:schemeClr val="bg2">
                    <a:lumMod val="75000"/>
                  </a:schemeClr>
                </a:solidFill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27</a:t>
            </a:fld>
            <a:endParaRPr lang="ru-RU" sz="2400" b="1" dirty="0"/>
          </a:p>
        </p:txBody>
      </p:sp>
      <p:pic>
        <p:nvPicPr>
          <p:cNvPr id="6" name="Рисунок 9" descr="P1000027.JPG"/>
          <p:cNvPicPr>
            <a:picLocks noChangeAspect="1" noChangeArrowheads="1"/>
          </p:cNvPicPr>
          <p:nvPr/>
        </p:nvPicPr>
        <p:blipFill>
          <a:blip r:embed="rId3" cstate="print"/>
          <a:srcRect l="43284" t="62285" r="35940" b="5418"/>
          <a:stretch>
            <a:fillRect/>
          </a:stretch>
        </p:blipFill>
        <p:spPr bwMode="auto">
          <a:xfrm>
            <a:off x="3000364" y="2285992"/>
            <a:ext cx="3071834" cy="3583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MC90043388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4954" y="4429132"/>
            <a:ext cx="1714500" cy="1714500"/>
          </a:xfrm>
          <a:prstGeom prst="rect">
            <a:avLst/>
          </a:prstGeom>
        </p:spPr>
      </p:pic>
    </p:spTree>
  </p:cSld>
  <p:clrMapOvr>
    <a:masterClrMapping/>
  </p:clrMapOvr>
  <p:transition>
    <p:wipe dir="d"/>
    <p:sndAc>
      <p:stSnd>
        <p:snd r:embed="rId2" name="j0214098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395536" y="1196752"/>
            <a:ext cx="842205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B w="82550" h="38100" prst="coolSlant"/>
              <a:extrusionClr>
                <a:schemeClr val="bg2">
                  <a:lumMod val="75000"/>
                </a:schemeClr>
              </a:extrusionClr>
            </a:sp3d>
          </a:bodyPr>
          <a:lstStyle/>
          <a:p>
            <a:pPr algn="ctr"/>
            <a:r>
              <a:rPr lang="ru-RU" sz="8000" b="1" i="1" cap="none" spc="200" dirty="0" smtClean="0">
                <a:ln w="29210">
                  <a:solidFill>
                    <a:schemeClr val="accent3"/>
                  </a:solidFill>
                </a:ln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СПАСИБО</a:t>
            </a:r>
            <a:br>
              <a:rPr lang="ru-RU" sz="8000" b="1" i="1" cap="none" spc="200" dirty="0" smtClean="0">
                <a:ln w="29210">
                  <a:solidFill>
                    <a:schemeClr val="accent3"/>
                  </a:solidFill>
                </a:ln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ru-RU" sz="8000" b="1" i="1" spc="200" dirty="0" smtClean="0">
                <a:ln w="29210">
                  <a:solidFill>
                    <a:schemeClr val="accent3"/>
                  </a:solidFill>
                </a:ln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за внимание!</a:t>
            </a:r>
            <a:endParaRPr lang="ru-RU" sz="8000" b="1" i="1" cap="none" spc="200" dirty="0">
              <a:ln w="29210">
                <a:solidFill>
                  <a:schemeClr val="accent3"/>
                </a:solidFill>
              </a:ln>
              <a:solidFill>
                <a:srgbClr val="FFFF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28</a:t>
            </a:fld>
            <a:endParaRPr lang="ru-RU" sz="2400" b="1" dirty="0"/>
          </a:p>
        </p:txBody>
      </p:sp>
      <p:pic>
        <p:nvPicPr>
          <p:cNvPr id="21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4499992" y="5877272"/>
            <a:ext cx="304800" cy="304800"/>
          </a:xfrm>
          <a:prstGeom prst="rect">
            <a:avLst/>
          </a:prstGeom>
        </p:spPr>
      </p:pic>
      <p:pic>
        <p:nvPicPr>
          <p:cNvPr id="3086" name="Picture 14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3861048"/>
            <a:ext cx="2430702" cy="248144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745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 descr="H:\Documents and Settings\Aida\Рабочий стол\текстуры и фоны, клипарты\EDUCATION\2 (11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9191" y="3501008"/>
            <a:ext cx="4109033" cy="193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299328" y="548680"/>
            <a:ext cx="84220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200" dirty="0" smtClean="0">
                <a:ln w="2921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использованной литературы</a:t>
            </a:r>
            <a:endParaRPr lang="ru-RU" sz="3200" b="1" cap="none" spc="200" dirty="0">
              <a:ln w="29210">
                <a:solidFill>
                  <a:schemeClr val="bg2">
                    <a:lumMod val="75000"/>
                  </a:schemeClr>
                </a:solidFill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29</a:t>
            </a:fld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4" y="1124744"/>
            <a:ext cx="756084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Нагибин Ф.Ф., Канин Е.С. «Математическая шкатулка», Дрофа, 2006 г.</a:t>
            </a:r>
          </a:p>
          <a:p>
            <a:pPr lvl="0">
              <a:spcAft>
                <a:spcPts val="120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Игнатьев Е.И. «В царстве смекалки»,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Терра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2008 год.</a:t>
            </a:r>
          </a:p>
          <a:p>
            <a:pPr lvl="0">
              <a:spcAft>
                <a:spcPts val="120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Житомирский В.Г.,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Шеврин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Л.Н. «Путешествие по стране геометрии», Педагогика, 1991 год.</a:t>
            </a:r>
          </a:p>
          <a:p>
            <a:pPr lvl="0">
              <a:spcAft>
                <a:spcPts val="120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«Неделя математики (фрагмент)»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Березнеговатской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средней школы. Информация с сайта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http://ber-school.narod.ru/index.html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0">
              <a:spcAft>
                <a:spcPts val="120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Маршак С. «Все самое лучшее (Весёлый счёт)», АСТ, Москва, 2008 год.</a:t>
            </a:r>
          </a:p>
          <a:p>
            <a:pPr lvl="0">
              <a:spcAft>
                <a:spcPts val="120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Волина В. «Праздник числа (занимательная математика для детей)», Просвещение, Москва, 1993 год.</a:t>
            </a:r>
          </a:p>
          <a:p>
            <a:pPr lvl="0">
              <a:spcAft>
                <a:spcPts val="120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Алимова С. «Занимательная математика», М.: Педагогика-Пресс, 1993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99592" y="1916832"/>
            <a:ext cx="7787208" cy="4179168"/>
          </a:xfrm>
        </p:spPr>
        <p:txBody>
          <a:bodyPr/>
          <a:lstStyle/>
          <a:p>
            <a:pPr lvl="0">
              <a:spcAft>
                <a:spcPts val="1200"/>
              </a:spcAft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Повышать интерес к изучению математики;</a:t>
            </a:r>
          </a:p>
          <a:p>
            <a:pPr lvl="0">
              <a:spcAft>
                <a:spcPts val="1200"/>
              </a:spcAft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Учить использовать полученные на уроках знания в необычной обстановке;</a:t>
            </a:r>
          </a:p>
          <a:p>
            <a:pPr lvl="0">
              <a:spcAft>
                <a:spcPts val="1200"/>
              </a:spcAft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Развивать память, речь, мышление.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620688"/>
            <a:ext cx="6923112" cy="1219200"/>
          </a:xfrm>
        </p:spPr>
        <p:txBody>
          <a:bodyPr/>
          <a:lstStyle/>
          <a:p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   Цели проведения: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Picture 11" descr="H:\Documents and Settings\Aida\Рабочий стол\МОИ шаблоны ЭКСПЕРИМЕНТы\index.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281008"/>
            <a:ext cx="2376264" cy="235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idx="4294967295"/>
          </p:nvPr>
        </p:nvSpPr>
        <p:spPr>
          <a:xfrm>
            <a:off x="2134344" y="202283"/>
            <a:ext cx="4957936" cy="70643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gradFill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мероприятия:</a:t>
            </a:r>
            <a:endParaRPr lang="ru-RU" dirty="0">
              <a:gradFill>
                <a:gsLst>
                  <a:gs pos="0">
                    <a:srgbClr val="E6DCAC"/>
                  </a:gs>
                  <a:gs pos="12000">
                    <a:srgbClr val="E6D78A"/>
                  </a:gs>
                  <a:gs pos="30000">
                    <a:srgbClr val="C7AC4C"/>
                  </a:gs>
                  <a:gs pos="45000">
                    <a:srgbClr val="E6D78A"/>
                  </a:gs>
                  <a:gs pos="77000">
                    <a:srgbClr val="C7AC4C"/>
                  </a:gs>
                  <a:gs pos="100000">
                    <a:srgbClr val="E6DCAC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B0E-EF26-4C0F-80B6-F1DA580790E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71600" y="980728"/>
            <a:ext cx="6984776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1. Вступительное слово ведущего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71600" y="1484784"/>
            <a:ext cx="6984776" cy="864096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2. Исполнение учениками 7 класса под гитару песни «Хвалебная математике» ( на мотив песни Высоцкого В. «Утренняя гимнастика» )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71600" y="2492896"/>
            <a:ext cx="6984776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1200"/>
              </a:spcAf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3. Сценка «Ода геометрии»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71600" y="2996952"/>
            <a:ext cx="6984776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1200"/>
              </a:spcAf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4. Начало викторины. Разминка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71600" y="3501008"/>
            <a:ext cx="6984776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1200"/>
              </a:spcAf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5. Первая часть викторины (вопросы 1-10)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71600" y="4005064"/>
            <a:ext cx="6984776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1200"/>
              </a:spcAf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6. Весёлая переменка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71600" y="4509120"/>
            <a:ext cx="6984776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1200"/>
              </a:spcAf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7. Сценка «Нуль и единица»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71600" y="5013176"/>
            <a:ext cx="6984776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1200"/>
              </a:spcAf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8. Вторая часть викторины (вопросы 11-15)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71600" y="5517232"/>
            <a:ext cx="6984776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1200"/>
              </a:spcAf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9. Подведение итогов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71600" y="6021288"/>
            <a:ext cx="6984776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1200"/>
              </a:spcAft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10. Награждение победителей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59646" y="1016485"/>
            <a:ext cx="80982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НАЧИНАЕМ ВИКТОРИНУ!</a:t>
            </a:r>
            <a:endParaRPr lang="ru-RU" sz="4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rgbClr val="FFFF00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000240"/>
            <a:ext cx="800105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Тем, кто учит математику,</a:t>
            </a:r>
          </a:p>
          <a:p>
            <a:r>
              <a:rPr lang="ru-RU" sz="3600" b="1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Тем, кто учит математике,</a:t>
            </a:r>
          </a:p>
          <a:p>
            <a:r>
              <a:rPr lang="ru-RU" sz="3600" b="1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Тем, кто любит математику</a:t>
            </a:r>
          </a:p>
          <a:p>
            <a:r>
              <a:rPr lang="ru-RU" sz="3600" b="1" dirty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Неделя математики посвящается</a:t>
            </a:r>
            <a:r>
              <a:rPr lang="ru-RU" sz="3600" b="1" dirty="0" smtClean="0">
                <a:ln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!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5</a:t>
            </a:fld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701613"/>
            <a:ext cx="80010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dirty="0" smtClean="0">
                <a:ln>
                  <a:solidFill>
                    <a:schemeClr val="accent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«ХВАЛЕБНАЯ МАТЕМАТИКЕ»</a:t>
            </a:r>
            <a:endParaRPr lang="ru-RU" sz="4000" b="1" dirty="0">
              <a:ln>
                <a:solidFill>
                  <a:schemeClr val="accent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57356" y="521216"/>
            <a:ext cx="6387052" cy="569386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Спросим мы при всем народе: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«Что в порядок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ум </a:t>
            </a:r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приводит?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же для ума у нас гимнастика?»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Ломоносов так сказал,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Он, поверьте, не солгал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Ну, конечно, это математика!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Цицерон ему добавил.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ведь тоже не слукавил, 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в трудах такое приключается: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Ошибаться может каждый,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ошибке оставаться –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у безумных получается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6776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6</a:t>
            </a:fld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2560" y="404664"/>
            <a:ext cx="6247026" cy="612475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</a:t>
            </a:r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вам дана задача,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надейся на удачу.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отбрось скорей своё мечтание: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Тут сложенье не пойдет,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Сосчитать остаток чтоб,</a:t>
            </a:r>
          </a:p>
          <a:p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Применяют люди вычитание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endParaRPr lang="ru-RU" sz="2800" b="1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«Математики сухие, ограничены, слепые.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 совсем не свойственно прекрасное» -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 чудак один сказал.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был болен или лгал,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было что-то с ним ужасное. </a:t>
            </a:r>
            <a:endParaRPr lang="ru-RU" sz="28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6776" y="6043634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7</a:t>
            </a:fld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2560" y="449778"/>
            <a:ext cx="7032844" cy="569386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него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не в обиде.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Поворот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такой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предвидев: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ума ему нужна гимнастика.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б разумным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сразу 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стал,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Лаконичным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 не  лгал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Тут ему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поможет 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математика!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хвалебную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тобой 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Математике поем.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Нелюбовь,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конечно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от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незнания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трудолюбив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умен,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всегда 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благоразумен,</a:t>
            </a:r>
          </a:p>
          <a:p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Тот достигнет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всех  высот  признания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28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20118" y="6072206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8</a:t>
            </a:fld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86776" y="6000768"/>
            <a:ext cx="609600" cy="457200"/>
          </a:xfrm>
        </p:spPr>
        <p:txBody>
          <a:bodyPr/>
          <a:lstStyle/>
          <a:p>
            <a:fld id="{90C87B0E-EF26-4C0F-80B6-F1DA580790E0}" type="slidenum">
              <a:rPr lang="ru-RU" sz="2400" b="1" smtClean="0"/>
              <a:pPr/>
              <a:t>9</a:t>
            </a:fld>
            <a:endParaRPr lang="ru-RU" sz="2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147762" y="547689"/>
            <a:ext cx="7710518" cy="45241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4000" b="1" i="1" dirty="0" smtClean="0">
                <a:ln>
                  <a:solidFill>
                    <a:srgbClr val="00B050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ОДА  ГЕОМЕТРИИ</a:t>
            </a: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»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0100" y="1285860"/>
            <a:ext cx="778674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3600" b="1" dirty="0">
                <a:solidFill>
                  <a:schemeClr val="tx2"/>
                </a:solidFill>
              </a:rPr>
              <a:t>М. </a:t>
            </a:r>
            <a:r>
              <a:rPr lang="ru-RU" sz="3600" dirty="0" smtClean="0">
                <a:solidFill>
                  <a:schemeClr val="tx2"/>
                </a:solidFill>
              </a:rPr>
              <a:t>-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Эй, сестренка, что ты учишь?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1200"/>
              </a:spcAft>
            </a:pPr>
            <a:r>
              <a:rPr lang="ru-RU" sz="3600" b="1" dirty="0">
                <a:solidFill>
                  <a:schemeClr val="tx2"/>
                </a:solidFill>
              </a:rPr>
              <a:t> </a:t>
            </a:r>
            <a:r>
              <a:rPr lang="ru-RU" sz="3600" b="1" dirty="0" smtClean="0">
                <a:solidFill>
                  <a:schemeClr val="tx2"/>
                </a:solidFill>
              </a:rPr>
              <a:t>Д</a:t>
            </a:r>
            <a:r>
              <a:rPr lang="ru-RU" sz="3600" b="1" dirty="0">
                <a:solidFill>
                  <a:schemeClr val="tx2"/>
                </a:solidFill>
              </a:rPr>
              <a:t>. </a:t>
            </a:r>
            <a:r>
              <a:rPr lang="ru-RU" sz="3600" dirty="0">
                <a:solidFill>
                  <a:schemeClr val="tx2"/>
                </a:solidFill>
              </a:rPr>
              <a:t>-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Геометрию, браток.</a:t>
            </a:r>
          </a:p>
          <a:p>
            <a:pPr>
              <a:spcAft>
                <a:spcPts val="1200"/>
              </a:spcAft>
            </a:pPr>
            <a:r>
              <a:rPr lang="ru-RU" sz="3600" b="1" dirty="0">
                <a:solidFill>
                  <a:schemeClr val="tx2"/>
                </a:solidFill>
              </a:rPr>
              <a:t> </a:t>
            </a:r>
            <a:r>
              <a:rPr lang="ru-RU" sz="3600" b="1" dirty="0" smtClean="0">
                <a:solidFill>
                  <a:schemeClr val="tx2"/>
                </a:solidFill>
              </a:rPr>
              <a:t>М</a:t>
            </a:r>
            <a:r>
              <a:rPr lang="ru-RU" sz="3600" b="1" dirty="0">
                <a:solidFill>
                  <a:schemeClr val="tx2"/>
                </a:solidFill>
              </a:rPr>
              <a:t>. </a:t>
            </a:r>
            <a:r>
              <a:rPr lang="ru-RU" sz="3600" dirty="0">
                <a:solidFill>
                  <a:schemeClr val="tx2"/>
                </a:solidFill>
              </a:rPr>
              <a:t>-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что же за наука?</a:t>
            </a:r>
          </a:p>
          <a:p>
            <a:r>
              <a:rPr lang="ru-RU" sz="3600" b="1" dirty="0">
                <a:solidFill>
                  <a:schemeClr val="tx2"/>
                </a:solidFill>
              </a:rPr>
              <a:t> </a:t>
            </a:r>
            <a:r>
              <a:rPr lang="ru-RU" sz="3600" b="1" dirty="0" smtClean="0">
                <a:solidFill>
                  <a:schemeClr val="tx2"/>
                </a:solidFill>
              </a:rPr>
              <a:t>Д</a:t>
            </a:r>
            <a:r>
              <a:rPr lang="ru-RU" sz="3600" b="1" dirty="0">
                <a:solidFill>
                  <a:schemeClr val="tx2"/>
                </a:solidFill>
              </a:rPr>
              <a:t>. </a:t>
            </a:r>
            <a:r>
              <a:rPr lang="ru-RU" sz="3600" dirty="0">
                <a:solidFill>
                  <a:schemeClr val="tx2"/>
                </a:solidFill>
              </a:rPr>
              <a:t>-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Подойди ко мне, дружок.</a:t>
            </a:r>
          </a:p>
          <a:p>
            <a:pPr marL="396000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Это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брат, такая штука:</a:t>
            </a:r>
          </a:p>
          <a:p>
            <a:pPr marL="396000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Без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нее ты никуда!</a:t>
            </a:r>
          </a:p>
          <a:p>
            <a:pPr marL="396000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общем, так сказать короче: </a:t>
            </a:r>
          </a:p>
          <a:p>
            <a:pPr marL="396000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Ни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туда и ни сюда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818</TotalTime>
  <Words>1164</Words>
  <Application>Microsoft Office PowerPoint</Application>
  <PresentationFormat>Экран (4:3)</PresentationFormat>
  <Paragraphs>314</Paragraphs>
  <Slides>29</Slides>
  <Notes>3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Бумажная</vt:lpstr>
      <vt:lpstr>МАТЕМАТИЧЕСКАЯ ВИКТОРИНА</vt:lpstr>
      <vt:lpstr>I. Подготовка к мероприятию</vt:lpstr>
      <vt:lpstr>    Цели проведения:</vt:lpstr>
      <vt:lpstr>План мероприятия:</vt:lpstr>
      <vt:lpstr>НАЧИНАЕМ ВИКТОРИНУ!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ВИКТОРИНА</vt:lpstr>
      <vt:lpstr>Вопросы викторины</vt:lpstr>
      <vt:lpstr>Вопросы викторины</vt:lpstr>
      <vt:lpstr>Вопросы викторины</vt:lpstr>
      <vt:lpstr>Вопросы викторины</vt:lpstr>
      <vt:lpstr>Вопросы викторины</vt:lpstr>
      <vt:lpstr>Весёлая переменка</vt:lpstr>
      <vt:lpstr>Слайд 21</vt:lpstr>
      <vt:lpstr>Слайд 22</vt:lpstr>
      <vt:lpstr>Вопросы викторины</vt:lpstr>
      <vt:lpstr>Вопросы викторины</vt:lpstr>
      <vt:lpstr>Слайд 25</vt:lpstr>
      <vt:lpstr>Вопросы викторины</vt:lpstr>
      <vt:lpstr>Подведение итогов и  НАГРАЖДЕНИЕ ПОБЕДИТЕЛЕЙ</vt:lpstr>
      <vt:lpstr>СПАСИБО за внимание!</vt:lpstr>
      <vt:lpstr>Список использованной литературы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ВИКТОРИНА</dc:title>
  <dc:creator>НАТА</dc:creator>
  <cp:lastModifiedBy>Макаров</cp:lastModifiedBy>
  <cp:revision>233</cp:revision>
  <dcterms:created xsi:type="dcterms:W3CDTF">2011-11-02T19:55:42Z</dcterms:created>
  <dcterms:modified xsi:type="dcterms:W3CDTF">2011-11-04T21:36:29Z</dcterms:modified>
</cp:coreProperties>
</file>