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letter"/>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A7F915EC-A256-436B-A1FA-A298ACB05014}" type="datetimeFigureOut">
              <a:rPr lang="ru-RU" smtClean="0"/>
              <a:pPr/>
              <a:t>15.08.2005</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29" name="Номер слайда 28"/>
          <p:cNvSpPr>
            <a:spLocks noGrp="1"/>
          </p:cNvSpPr>
          <p:nvPr>
            <p:ph type="sldNum" sz="quarter" idx="12"/>
          </p:nvPr>
        </p:nvSpPr>
        <p:spPr/>
        <p:txBody>
          <a:bodyPr/>
          <a:lstStyle/>
          <a:p>
            <a:fld id="{CC93200C-A90C-49E9-820A-9490207E9AB2}" type="slidenum">
              <a:rPr lang="ru-RU" smtClean="0"/>
              <a:pPr/>
              <a:t>‹#›</a:t>
            </a:fld>
            <a:endParaRPr lang="ru-RU" dirty="0"/>
          </a:p>
        </p:txBody>
      </p:sp>
      <p:sp>
        <p:nvSpPr>
          <p:cNvPr id="9" name="Подзаголовок 8"/>
          <p:cNvSpPr>
            <a:spLocks noGrp="1"/>
          </p:cNvSpPr>
          <p:nvPr>
            <p:ph type="subTitle" idx="1"/>
          </p:nvPr>
        </p:nvSpPr>
        <p:spPr>
          <a:xfrm>
            <a:off x="1371600" y="3331699"/>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7F915EC-A256-436B-A1FA-A298ACB05014}" type="datetimeFigureOut">
              <a:rPr lang="ru-RU" smtClean="0"/>
              <a:pPr/>
              <a:t>15.08.2005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C93200C-A90C-49E9-820A-9490207E9AB2}"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1"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1" y="274639"/>
            <a:ext cx="6019801"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7F915EC-A256-436B-A1FA-A298ACB05014}" type="datetimeFigureOut">
              <a:rPr lang="ru-RU" smtClean="0"/>
              <a:pPr/>
              <a:t>15.08.2005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C93200C-A90C-49E9-820A-9490207E9AB2}"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7F915EC-A256-436B-A1FA-A298ACB05014}" type="datetimeFigureOut">
              <a:rPr lang="ru-RU" smtClean="0"/>
              <a:pPr/>
              <a:t>15.08.2005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C93200C-A90C-49E9-820A-9490207E9AB2}"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1" y="609600"/>
            <a:ext cx="7086601"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1" y="2507787"/>
            <a:ext cx="7086601"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7F915EC-A256-436B-A1FA-A298ACB05014}" type="datetimeFigureOut">
              <a:rPr lang="ru-RU" smtClean="0"/>
              <a:pPr/>
              <a:t>15.08.2005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a:xfrm>
            <a:off x="7924801" y="6416676"/>
            <a:ext cx="762000" cy="365125"/>
          </a:xfrm>
        </p:spPr>
        <p:txBody>
          <a:bodyPr/>
          <a:lstStyle/>
          <a:p>
            <a:fld id="{CC93200C-A90C-49E9-820A-9490207E9AB2}"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2" y="1600201"/>
            <a:ext cx="4038601"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1" y="1600201"/>
            <a:ext cx="4038601"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7F915EC-A256-436B-A1FA-A298ACB05014}" type="datetimeFigureOut">
              <a:rPr lang="ru-RU" smtClean="0"/>
              <a:pPr/>
              <a:t>15.08.2005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C93200C-A90C-49E9-820A-9490207E9AB2}"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1"/>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5"/>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8" y="1535115"/>
            <a:ext cx="4041774"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1"/>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8" y="2362201"/>
            <a:ext cx="4041774"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A7F915EC-A256-436B-A1FA-A298ACB05014}" type="datetimeFigureOut">
              <a:rPr lang="ru-RU" smtClean="0"/>
              <a:pPr/>
              <a:t>15.08.2005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CC93200C-A90C-49E9-820A-9490207E9AB2}"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7F915EC-A256-436B-A1FA-A298ACB05014}" type="datetimeFigureOut">
              <a:rPr lang="ru-RU" smtClean="0"/>
              <a:pPr/>
              <a:t>15.08.2005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CC93200C-A90C-49E9-820A-9490207E9AB2}"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7F915EC-A256-436B-A1FA-A298ACB05014}" type="datetimeFigureOut">
              <a:rPr lang="ru-RU" smtClean="0"/>
              <a:pPr/>
              <a:t>15.08.2005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CC93200C-A90C-49E9-820A-9490207E9AB2}"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73049"/>
            <a:ext cx="3008313" cy="1162051"/>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3"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3" y="273053"/>
            <a:ext cx="5111749"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7F915EC-A256-436B-A1FA-A298ACB05014}" type="datetimeFigureOut">
              <a:rPr lang="ru-RU" smtClean="0"/>
              <a:pPr/>
              <a:t>15.08.2005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C93200C-A90C-49E9-820A-9490207E9AB2}"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7F915EC-A256-436B-A1FA-A298ACB05014}" type="datetimeFigureOut">
              <a:rPr lang="ru-RU" smtClean="0"/>
              <a:pPr/>
              <a:t>15.08.2005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C93200C-A90C-49E9-820A-9490207E9AB2}"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9"/>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6"/>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7F915EC-A256-436B-A1FA-A298ACB05014}" type="datetimeFigureOut">
              <a:rPr lang="ru-RU" smtClean="0"/>
              <a:pPr/>
              <a:t>15.08.2005</a:t>
            </a:fld>
            <a:endParaRPr lang="ru-RU" dirty="0"/>
          </a:p>
        </p:txBody>
      </p:sp>
      <p:sp>
        <p:nvSpPr>
          <p:cNvPr id="3" name="Нижний колонтитул 2"/>
          <p:cNvSpPr>
            <a:spLocks noGrp="1"/>
          </p:cNvSpPr>
          <p:nvPr>
            <p:ph type="ftr" sz="quarter" idx="3"/>
          </p:nvPr>
        </p:nvSpPr>
        <p:spPr>
          <a:xfrm>
            <a:off x="3124202" y="6416676"/>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p>
        </p:txBody>
      </p:sp>
      <p:sp>
        <p:nvSpPr>
          <p:cNvPr id="23" name="Номер слайда 22"/>
          <p:cNvSpPr>
            <a:spLocks noGrp="1"/>
          </p:cNvSpPr>
          <p:nvPr>
            <p:ph type="sldNum" sz="quarter" idx="4"/>
          </p:nvPr>
        </p:nvSpPr>
        <p:spPr>
          <a:xfrm>
            <a:off x="7924801" y="6416676"/>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C93200C-A90C-49E9-820A-9490207E9AB2}"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Рисунок7.png"/>
          <p:cNvPicPr>
            <a:picLocks noChangeAspect="1"/>
          </p:cNvPicPr>
          <p:nvPr/>
        </p:nvPicPr>
        <p:blipFill>
          <a:blip r:embed="rId2"/>
          <a:srcRect l="4394" t="4166" r="4394" b="5208"/>
          <a:stretch>
            <a:fillRect/>
          </a:stretch>
        </p:blipFill>
        <p:spPr>
          <a:xfrm>
            <a:off x="0" y="0"/>
            <a:ext cx="9144000" cy="6858000"/>
          </a:xfrm>
          <a:prstGeom prst="rect">
            <a:avLst/>
          </a:prstGeom>
        </p:spPr>
      </p:pic>
      <p:sp>
        <p:nvSpPr>
          <p:cNvPr id="2" name="Заголовок 1"/>
          <p:cNvSpPr>
            <a:spLocks noGrp="1"/>
          </p:cNvSpPr>
          <p:nvPr>
            <p:ph type="ctrTitle"/>
          </p:nvPr>
        </p:nvSpPr>
        <p:spPr>
          <a:xfrm>
            <a:off x="785786" y="500042"/>
            <a:ext cx="7772400" cy="6072230"/>
          </a:xfrm>
        </p:spPr>
        <p:txBody>
          <a:bodyPr>
            <a:normAutofit fontScale="90000"/>
          </a:bodyPr>
          <a:lstStyle/>
          <a:p>
            <a:r>
              <a:rPr lang="de-DE" i="1" dirty="0" smtClean="0">
                <a:solidFill>
                  <a:srgbClr val="FFFF00"/>
                </a:solidFill>
                <a:effectLst/>
                <a:latin typeface="Monotype Corsiva" pitchFamily="66" charset="0"/>
              </a:rPr>
              <a:t>Olympische Spiele im Namen des Menschenglücks, der Freundschaft, des Friedens</a:t>
            </a:r>
            <a:r>
              <a:rPr lang="ru-RU" i="1" dirty="0" smtClean="0">
                <a:solidFill>
                  <a:srgbClr val="FFFF00"/>
                </a:solidFill>
              </a:rPr>
              <a:t/>
            </a:r>
            <a:br>
              <a:rPr lang="ru-RU" i="1" dirty="0" smtClean="0">
                <a:solidFill>
                  <a:srgbClr val="FFFF00"/>
                </a:solidFill>
              </a:rPr>
            </a:br>
            <a:r>
              <a:rPr lang="ru-RU" dirty="0" smtClean="0">
                <a:solidFill>
                  <a:srgbClr val="FF0000"/>
                </a:solidFill>
                <a:latin typeface="+mn-lt"/>
              </a:rPr>
              <a:t>Работу выполнила </a:t>
            </a:r>
            <a:r>
              <a:rPr lang="ru-RU" smtClean="0">
                <a:solidFill>
                  <a:srgbClr val="FF0000"/>
                </a:solidFill>
                <a:latin typeface="+mn-lt"/>
              </a:rPr>
              <a:t>Дубовая </a:t>
            </a:r>
            <a:r>
              <a:rPr lang="ru-RU" smtClean="0">
                <a:solidFill>
                  <a:srgbClr val="FF0000"/>
                </a:solidFill>
                <a:latin typeface="+mn-lt"/>
              </a:rPr>
              <a:t>Нина, </a:t>
            </a:r>
            <a:r>
              <a:rPr lang="ru-RU" dirty="0" smtClean="0">
                <a:solidFill>
                  <a:srgbClr val="FF0000"/>
                </a:solidFill>
                <a:latin typeface="+mn-lt"/>
              </a:rPr>
              <a:t>Ученица 7 класса МОУ «Степная СОШ»</a:t>
            </a:r>
            <a:endParaRPr lang="de-DE" dirty="0">
              <a:solidFill>
                <a:srgbClr val="FF0000"/>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4083056"/>
          </a:xfrm>
        </p:spPr>
        <p:txBody>
          <a:bodyPr>
            <a:normAutofit/>
          </a:bodyPr>
          <a:lstStyle/>
          <a:p>
            <a:r>
              <a:rPr lang="de-DE" sz="1800" dirty="0" smtClean="0"/>
              <a:t> </a:t>
            </a:r>
            <a:r>
              <a:rPr lang="de-DE" sz="2800" b="1" i="1" dirty="0" smtClean="0">
                <a:solidFill>
                  <a:srgbClr val="C00000"/>
                </a:solidFill>
                <a:latin typeface="Calibri" pitchFamily="34" charset="0"/>
              </a:rPr>
              <a:t>Die Olympischen Spiele fanden zum ersten Mal im alten Griechenland im Tal von Olympia statt.</a:t>
            </a:r>
            <a:br>
              <a:rPr lang="de-DE" sz="2800" b="1" i="1" dirty="0" smtClean="0">
                <a:solidFill>
                  <a:srgbClr val="C00000"/>
                </a:solidFill>
                <a:latin typeface="Calibri" pitchFamily="34" charset="0"/>
              </a:rPr>
            </a:br>
            <a:r>
              <a:rPr lang="de-DE" sz="2800" b="1" i="1" dirty="0" smtClean="0">
                <a:solidFill>
                  <a:srgbClr val="C00000"/>
                </a:solidFill>
                <a:latin typeface="Calibri" pitchFamily="34" charset="0"/>
              </a:rPr>
              <a:t>Das  waren sportliche Wettkämpfe zu Ehren des grichischen Gottes Zeus. </a:t>
            </a:r>
            <a:r>
              <a:rPr lang="en-US" sz="2800" b="1" i="1" dirty="0" smtClean="0">
                <a:solidFill>
                  <a:srgbClr val="C00000"/>
                </a:solidFill>
                <a:latin typeface="Calibri" pitchFamily="34" charset="0"/>
              </a:rPr>
              <a:t> Sie fanden einmal in 4 Jahren statt</a:t>
            </a:r>
            <a:endParaRPr lang="ru-RU" sz="2800" b="1" i="1" dirty="0">
              <a:solidFill>
                <a:srgbClr val="C00000"/>
              </a:solidFill>
              <a:latin typeface="Calibri" pitchFamily="34" charset="0"/>
            </a:endParaRPr>
          </a:p>
        </p:txBody>
      </p:sp>
      <p:pic>
        <p:nvPicPr>
          <p:cNvPr id="4" name="Содержимое 3" descr="C:\Documents and Settings\Степная школа\Мои документы\Мои рисунки\греция.jpg"/>
          <p:cNvPicPr>
            <a:picLocks noGrp="1"/>
          </p:cNvPicPr>
          <p:nvPr>
            <p:ph idx="1"/>
          </p:nvPr>
        </p:nvPicPr>
        <p:blipFill>
          <a:blip r:embed="rId2"/>
          <a:srcRect/>
          <a:stretch>
            <a:fillRect/>
          </a:stretch>
        </p:blipFill>
        <p:spPr bwMode="auto">
          <a:xfrm>
            <a:off x="2285984" y="3286124"/>
            <a:ext cx="3857652" cy="3143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71546"/>
            <a:ext cx="4071966" cy="5072098"/>
          </a:xfrm>
        </p:spPr>
        <p:txBody>
          <a:bodyPr>
            <a:normAutofit fontScale="90000"/>
          </a:bodyPr>
          <a:lstStyle/>
          <a:p>
            <a:r>
              <a:rPr lang="de-DE" sz="2800" dirty="0" smtClean="0">
                <a:solidFill>
                  <a:srgbClr val="C00000"/>
                </a:solidFill>
              </a:rPr>
              <a:t>1886 ist das Geburtsjahr der modernen Olympischen Spiele. Die modernen Olympischen Spiele begründete Baron die Coubertin 1894. Von ihm wurde das Internationale Olympische Komitee (IOC) geschaffen. Spiele der Neuzeit fanden am 6. April 1896 in Athen statt.</a:t>
            </a:r>
            <a:endParaRPr lang="de-DE" sz="2800" dirty="0">
              <a:solidFill>
                <a:srgbClr val="C00000"/>
              </a:solidFill>
            </a:endParaRPr>
          </a:p>
        </p:txBody>
      </p:sp>
      <p:pic>
        <p:nvPicPr>
          <p:cNvPr id="4" name="Содержимое 3" descr="не.jpeg"/>
          <p:cNvPicPr>
            <a:picLocks noGrp="1" noChangeAspect="1"/>
          </p:cNvPicPr>
          <p:nvPr>
            <p:ph idx="1"/>
          </p:nvPr>
        </p:nvPicPr>
        <p:blipFill>
          <a:blip r:embed="rId2"/>
          <a:stretch>
            <a:fillRect/>
          </a:stretch>
        </p:blipFill>
        <p:spPr>
          <a:xfrm>
            <a:off x="5000628" y="1500174"/>
            <a:ext cx="3930508" cy="4214842"/>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Documents and Settings\Степная школа\Мои документы\Мои рисунки\олимпийские игры.bmp"/>
          <p:cNvPicPr/>
          <p:nvPr/>
        </p:nvPicPr>
        <p:blipFill>
          <a:blip r:embed="rId2"/>
          <a:srcRect l="1562" t="2083" r="1562" b="2083"/>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0" y="0"/>
            <a:ext cx="9144000" cy="2786082"/>
          </a:xfrm>
        </p:spPr>
        <p:txBody>
          <a:bodyPr>
            <a:normAutofit/>
          </a:bodyPr>
          <a:lstStyle/>
          <a:p>
            <a:r>
              <a:rPr lang="en-US" sz="2800" i="1" dirty="0" smtClean="0">
                <a:solidFill>
                  <a:srgbClr val="FFFF00"/>
                </a:solidFill>
              </a:rPr>
              <a:t>Das Symbol der modernen Olympischen Spiele</a:t>
            </a:r>
            <a:r>
              <a:rPr lang="de-DE" sz="2800" i="1" dirty="0" smtClean="0">
                <a:solidFill>
                  <a:srgbClr val="FFFF00"/>
                </a:solidFill>
              </a:rPr>
              <a:t> sind f</a:t>
            </a:r>
            <a:r>
              <a:rPr lang="en-US" sz="2800" i="1" dirty="0" err="1" smtClean="0">
                <a:solidFill>
                  <a:srgbClr val="FFFF00"/>
                </a:solidFill>
              </a:rPr>
              <a:t>ünf</a:t>
            </a:r>
            <a:r>
              <a:rPr lang="en-US" sz="2800" i="1" dirty="0" smtClean="0">
                <a:solidFill>
                  <a:srgbClr val="FFFF00"/>
                </a:solidFill>
              </a:rPr>
              <a:t> </a:t>
            </a:r>
            <a:r>
              <a:rPr lang="de-DE" sz="2800" i="1" dirty="0" smtClean="0">
                <a:solidFill>
                  <a:srgbClr val="FFFF00"/>
                </a:solidFill>
              </a:rPr>
              <a:t>Ringe. Diese Ringe symbolisieren die fünf Erdteile</a:t>
            </a:r>
            <a:r>
              <a:rPr lang="ru-RU" sz="2800" i="1" dirty="0" smtClean="0">
                <a:solidFill>
                  <a:srgbClr val="FFFF00"/>
                </a:solidFill>
              </a:rPr>
              <a:t>:</a:t>
            </a:r>
            <a:r>
              <a:rPr lang="en-US" sz="2800" i="1" dirty="0" smtClean="0">
                <a:solidFill>
                  <a:srgbClr val="FFFF00"/>
                </a:solidFill>
              </a:rPr>
              <a:t> Europa(blau), Asien (gelb), Afrika (schwarz), Amerika (rot) und Australien (gr</a:t>
            </a:r>
            <a:r>
              <a:rPr lang="de-DE" sz="2800" i="1" dirty="0" smtClean="0">
                <a:solidFill>
                  <a:srgbClr val="FFFF00"/>
                </a:solidFill>
              </a:rPr>
              <a:t>ün).</a:t>
            </a:r>
            <a:endParaRPr lang="ru-RU" sz="2800" i="1" dirty="0">
              <a:solidFill>
                <a:srgbClr val="FFFF00"/>
              </a:solidFill>
            </a:endParaRPr>
          </a:p>
        </p:txBody>
      </p:sp>
      <p:sp>
        <p:nvSpPr>
          <p:cNvPr id="3" name="Содержимое 2"/>
          <p:cNvSpPr>
            <a:spLocks noGrp="1"/>
          </p:cNvSpPr>
          <p:nvPr>
            <p:ph idx="1"/>
          </p:nvPr>
        </p:nvSpPr>
        <p:spPr>
          <a:xfrm>
            <a:off x="457200" y="4143382"/>
            <a:ext cx="8229600" cy="1982783"/>
          </a:xfrm>
        </p:spPr>
        <p:txBody>
          <a:bodyPr/>
          <a:lstStyle/>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3900486" cy="6154757"/>
          </a:xfrm>
        </p:spPr>
        <p:txBody>
          <a:bodyPr>
            <a:normAutofit/>
          </a:bodyPr>
          <a:lstStyle/>
          <a:p>
            <a:r>
              <a:rPr lang="en-US" sz="3200" i="1" dirty="0" smtClean="0">
                <a:solidFill>
                  <a:srgbClr val="C00000"/>
                </a:solidFill>
              </a:rPr>
              <a:t>Noch ein Symbol der Olympischen Spiele ist das </a:t>
            </a:r>
            <a:r>
              <a:rPr lang="en-US" sz="3200" i="1" dirty="0" err="1" smtClean="0">
                <a:solidFill>
                  <a:srgbClr val="C00000"/>
                </a:solidFill>
              </a:rPr>
              <a:t>olympische</a:t>
            </a:r>
            <a:r>
              <a:rPr lang="en-US" sz="3200" i="1" dirty="0" smtClean="0">
                <a:solidFill>
                  <a:srgbClr val="C00000"/>
                </a:solidFill>
              </a:rPr>
              <a:t> Feuer. Es brennt die ganze Zeit während der Spiele.</a:t>
            </a:r>
            <a:endParaRPr lang="ru-RU" sz="3200" i="1" dirty="0">
              <a:solidFill>
                <a:srgbClr val="C00000"/>
              </a:solidFill>
            </a:endParaRPr>
          </a:p>
        </p:txBody>
      </p:sp>
      <p:pic>
        <p:nvPicPr>
          <p:cNvPr id="4" name="Содержимое 3" descr="Новый рисунок (3).png"/>
          <p:cNvPicPr>
            <a:picLocks noGrp="1" noChangeAspect="1"/>
          </p:cNvPicPr>
          <p:nvPr>
            <p:ph idx="1"/>
          </p:nvPr>
        </p:nvPicPr>
        <p:blipFill>
          <a:blip r:embed="rId2"/>
          <a:stretch>
            <a:fillRect/>
          </a:stretch>
        </p:blipFill>
        <p:spPr>
          <a:xfrm>
            <a:off x="4500562" y="1142984"/>
            <a:ext cx="4214842" cy="457203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Новый рисунок (1).png"/>
          <p:cNvPicPr>
            <a:picLocks noGrp="1" noChangeAspect="1"/>
          </p:cNvPicPr>
          <p:nvPr>
            <p:ph idx="1"/>
          </p:nvPr>
        </p:nvPicPr>
        <p:blipFill>
          <a:blip r:embed="rId2"/>
          <a:stretch>
            <a:fillRect/>
          </a:stretch>
        </p:blipFill>
        <p:spPr>
          <a:xfrm>
            <a:off x="-428660" y="0"/>
            <a:ext cx="9572660" cy="6858000"/>
          </a:xfrm>
        </p:spPr>
      </p:pic>
      <p:sp>
        <p:nvSpPr>
          <p:cNvPr id="2" name="Заголовок 1"/>
          <p:cNvSpPr>
            <a:spLocks noGrp="1"/>
          </p:cNvSpPr>
          <p:nvPr>
            <p:ph type="title"/>
          </p:nvPr>
        </p:nvSpPr>
        <p:spPr>
          <a:xfrm>
            <a:off x="285720" y="142852"/>
            <a:ext cx="8229600" cy="3225800"/>
          </a:xfrm>
        </p:spPr>
        <p:txBody>
          <a:bodyPr>
            <a:normAutofit/>
          </a:bodyPr>
          <a:lstStyle/>
          <a:p>
            <a:r>
              <a:rPr lang="en-US" sz="2800" dirty="0" smtClean="0">
                <a:solidFill>
                  <a:srgbClr val="FFFF00"/>
                </a:solidFill>
              </a:rPr>
              <a:t>Unter der Olympiaflagge mit den fünf </a:t>
            </a:r>
            <a:r>
              <a:rPr lang="en-US" sz="2800" dirty="0" err="1" smtClean="0">
                <a:solidFill>
                  <a:srgbClr val="FFFF00"/>
                </a:solidFill>
              </a:rPr>
              <a:t>Ringen</a:t>
            </a:r>
            <a:r>
              <a:rPr lang="en-US" sz="2800" dirty="0" smtClean="0">
                <a:solidFill>
                  <a:srgbClr val="FFFF00"/>
                </a:solidFill>
              </a:rPr>
              <a:t> </a:t>
            </a:r>
            <a:r>
              <a:rPr lang="en-US" sz="2800" dirty="0" err="1" smtClean="0">
                <a:solidFill>
                  <a:srgbClr val="FFFF00"/>
                </a:solidFill>
              </a:rPr>
              <a:t>sprricht</a:t>
            </a:r>
            <a:r>
              <a:rPr lang="en-US" sz="2800" dirty="0" smtClean="0">
                <a:solidFill>
                  <a:srgbClr val="FFFF00"/>
                </a:solidFill>
              </a:rPr>
              <a:t> ein Wettkämpfer oder eine Wettkämpferin das olympische Gelöbnis</a:t>
            </a:r>
            <a:r>
              <a:rPr lang="ru-RU" sz="2800" dirty="0" smtClean="0">
                <a:solidFill>
                  <a:srgbClr val="FFFF00"/>
                </a:solidFill>
              </a:rPr>
              <a:t>:</a:t>
            </a:r>
            <a:r>
              <a:rPr lang="en-US" sz="2800" dirty="0" smtClean="0">
                <a:solidFill>
                  <a:srgbClr val="FFFF00"/>
                </a:solidFill>
              </a:rPr>
              <a:t> ehrlich zu kämpfen. Damit sind die Spiele eröffnet.</a:t>
            </a:r>
            <a:endParaRPr lang="ru-RU" sz="2800" dirty="0">
              <a:solidFill>
                <a:srgbClr val="FFFF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182</TotalTime>
  <Words>158</Words>
  <Application>Microsoft Office PowerPoint</Application>
  <PresentationFormat>Лист Letter (8,5x11")</PresentationFormat>
  <Paragraphs>6</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Апекс</vt:lpstr>
      <vt:lpstr>Olympische Spiele im Namen des Menschenglücks, der Freundschaft, des Friedens Работу выполнила Дубовая Нина, Ученица 7 класса МОУ «Степная СОШ»</vt:lpstr>
      <vt:lpstr> Die Olympischen Spiele fanden zum ersten Mal im alten Griechenland im Tal von Olympia statt. Das  waren sportliche Wettkämpfe zu Ehren des grichischen Gottes Zeus.  Sie fanden einmal in 4 Jahren statt</vt:lpstr>
      <vt:lpstr>1886 ist das Geburtsjahr der modernen Olympischen Spiele. Die modernen Olympischen Spiele begründete Baron die Coubertin 1894. Von ihm wurde das Internationale Olympische Komitee (IOC) geschaffen. Spiele der Neuzeit fanden am 6. April 1896 in Athen statt.</vt:lpstr>
      <vt:lpstr>Das Symbol der modernen Olympischen Spiele sind fünf Ringe. Diese Ringe symbolisieren die fünf Erdteile: Europa(blau), Asien (gelb), Afrika (schwarz), Amerika (rot) und Australien (grün).</vt:lpstr>
      <vt:lpstr>Noch ein Symbol der Olympischen Spiele ist das olympische Feuer. Es brennt die ganze Zeit während der Spiele.</vt:lpstr>
      <vt:lpstr>Unter der Olympiaflagge mit den fünf Ringen sprricht ein Wettkämpfer oder eine Wettkämpferin das olympische Gelöbnis: ehrlich zu kämpfen. Damit sind die Spiele eröffnet.</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Olympische Spiele im Namen des Menschenglücks, der Freundschaft, des Friedens</dc:title>
  <dc:creator>Нина</dc:creator>
  <cp:lastModifiedBy>admin</cp:lastModifiedBy>
  <cp:revision>20</cp:revision>
  <dcterms:created xsi:type="dcterms:W3CDTF">2011-05-10T16:32:09Z</dcterms:created>
  <dcterms:modified xsi:type="dcterms:W3CDTF">2005-08-14T19:15:40Z</dcterms:modified>
</cp:coreProperties>
</file>