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101"/>
    <a:srgbClr val="0102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FAEA2F-D8FD-48F4-A783-E3C679F71D3B}" type="datetimeFigureOut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291524-9D20-43E2-A482-A79741B2B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5CD8-E2D9-4C37-8E26-C7269CD7E123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2135-1C6D-4C21-ABAD-4765F0DC8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CD8AB-E491-437E-9A3A-4C6A3A0E407E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7F129-7E6E-4F27-A3F1-08BD77E50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C0C2-2809-4D81-9603-437BAF131298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88A8-8910-4B4F-BDCF-673823B94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7FE4-7B76-4212-943F-296994BCA1E7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0370-9783-45EF-8045-AB1A1EA3E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0827-A371-46B0-8C56-EFE333102F59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32CB-8702-42B7-B3B7-DBC0D9EA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C412-99C3-4032-9E43-FB9BB5D5730A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B5DC1-54FD-4E53-B506-E5920B763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19CE-A29D-44BE-BB28-D1D955FEAE48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C11A-6356-4860-9D57-051D9717B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C637-D768-4C9B-A2A2-D4E44DB8DA15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074E-69C8-4698-9536-7AA72D3D1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3080-037D-4A6B-AF68-E9059C3955E0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A7F3-2E2D-4131-B6CB-0CE483A6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BE7A-535D-419D-9DB4-2C6B6CAA26EA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BD14-158E-44A9-B629-395954A49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4D6B-0400-4301-9178-B8190BD8B57E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2C873-2EE7-4D03-87CE-EB369414C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5C7DBB-CDE0-45F9-A195-F9F3428353C5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F1EBA4-3F9D-45DB-AA79-CFC91B987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2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31.xml"/><Relationship Id="rId18" Type="http://schemas.openxmlformats.org/officeDocument/2006/relationships/slide" Target="slide28.xml"/><Relationship Id="rId3" Type="http://schemas.openxmlformats.org/officeDocument/2006/relationships/slide" Target="slide29.xml"/><Relationship Id="rId21" Type="http://schemas.openxmlformats.org/officeDocument/2006/relationships/slide" Target="slide43.xml"/><Relationship Id="rId7" Type="http://schemas.openxmlformats.org/officeDocument/2006/relationships/slide" Target="slide30.xml"/><Relationship Id="rId12" Type="http://schemas.openxmlformats.org/officeDocument/2006/relationships/slide" Target="slide36.xml"/><Relationship Id="rId17" Type="http://schemas.openxmlformats.org/officeDocument/2006/relationships/slide" Target="slide42.xml"/><Relationship Id="rId2" Type="http://schemas.openxmlformats.org/officeDocument/2006/relationships/slide" Target="slide24.xml"/><Relationship Id="rId16" Type="http://schemas.openxmlformats.org/officeDocument/2006/relationships/slide" Target="slide37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41.xml"/><Relationship Id="rId5" Type="http://schemas.openxmlformats.org/officeDocument/2006/relationships/slide" Target="slide39.xml"/><Relationship Id="rId15" Type="http://schemas.openxmlformats.org/officeDocument/2006/relationships/slide" Target="slide32.xml"/><Relationship Id="rId10" Type="http://schemas.openxmlformats.org/officeDocument/2006/relationships/slide" Target="slide26.xml"/><Relationship Id="rId19" Type="http://schemas.openxmlformats.org/officeDocument/2006/relationships/slide" Target="slide33.xml"/><Relationship Id="rId4" Type="http://schemas.openxmlformats.org/officeDocument/2006/relationships/slide" Target="slide34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4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9.xml"/><Relationship Id="rId5" Type="http://schemas.openxmlformats.org/officeDocument/2006/relationships/slide" Target="slide48.xml"/><Relationship Id="rId4" Type="http://schemas.openxmlformats.org/officeDocument/2006/relationships/slide" Target="slide4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/>
          <a:lstStyle/>
          <a:p>
            <a:r>
              <a:rPr lang="ru-RU" sz="9600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  <a:t>СВОЯ ИГРА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643446"/>
            <a:ext cx="72866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Математическая игра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4800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205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193082">
            <a:off x="3452813" y="1793875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2143125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Окружность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928802"/>
            <a:ext cx="8001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Чтоб окружность верно счесть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Надо только постараться 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И запомнить все как есть: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Три – четырнадцать – пятнадцать –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Девяносто два и шесть.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О чем речь? 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3326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Окружность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расположить эти окружности, чтобы они назывались концентрическими?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3115811" y="5786454"/>
            <a:ext cx="58412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Совместить центры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Окружность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Это слово в переводе с греческого означает «измерение треугольников»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427388" y="5715016"/>
            <a:ext cx="45207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Тригонометрия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2643182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КОТ  В  МЕШКЕ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7" grpId="0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Считаю устно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928794" y="1785926"/>
          <a:ext cx="4620819" cy="2282573"/>
        </p:xfrm>
        <a:graphic>
          <a:graphicData uri="http://schemas.openxmlformats.org/presentationml/2006/ole">
            <p:oleObj spid="_x0000_s28673" name="Формула" r:id="rId3" imgW="787058" imgH="393529" progId="Equation.3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5" name="Object 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7143768" y="4643446"/>
          <a:ext cx="1130811" cy="1717158"/>
        </p:xfrm>
        <a:graphic>
          <a:graphicData uri="http://schemas.openxmlformats.org/presentationml/2006/ole">
            <p:oleObj spid="_x0000_s28675" name="Формула" r:id="rId5" imgW="253800" imgH="39348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Считаю устно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142976" y="2000240"/>
          <a:ext cx="6728161" cy="2000264"/>
        </p:xfrm>
        <a:graphic>
          <a:graphicData uri="http://schemas.openxmlformats.org/presentationml/2006/ole">
            <p:oleObj spid="_x0000_s38916" name="Формула" r:id="rId3" imgW="1053643" imgH="317362" progId="Equation.3">
              <p:embed/>
            </p:oleObj>
          </a:graphicData>
        </a:graphic>
      </p:graphicFrame>
      <p:sp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7500958" y="5072074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Считаю устно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>
            <a:off x="7500958" y="5214950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785786" y="2000240"/>
          <a:ext cx="7143800" cy="2420626"/>
        </p:xfrm>
        <a:graphic>
          <a:graphicData uri="http://schemas.openxmlformats.org/presentationml/2006/ole">
            <p:oleObj spid="_x0000_s39939" name="Формула" r:id="rId4" imgW="1155700" imgH="3937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Считаю устно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357430"/>
            <a:ext cx="71064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8000" b="1" i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en-US" sz="8000" b="1" i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3" name="Object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7858148" y="4643446"/>
          <a:ext cx="642942" cy="1647539"/>
        </p:xfrm>
        <a:graphic>
          <a:graphicData uri="http://schemas.openxmlformats.org/presentationml/2006/ole">
            <p:oleObj spid="_x0000_s40963" name="Формула" r:id="rId4" imgW="152334" imgH="393529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7686" y="14285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Считаю устно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881568" y="5143512"/>
            <a:ext cx="32624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52000 </a:t>
            </a: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2214554"/>
            <a:ext cx="50577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8 · 125 · 52 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2000240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500826" y="5286388"/>
            <a:ext cx="22101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Груша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Груша тяжелее чем яблоко, а яблоко тяжелее персика. Что тяжелее груша или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персик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500826" y="5286388"/>
            <a:ext cx="22064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Среда 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бы завтрашний день был вчерашним, то до воскресенья осталось бы столько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дней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сколько прошло от воскресенья до вчерашнего дня. Какой же сегодня день?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5C874-8303-4FCF-A93F-64B75ED245DD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285860"/>
          <a:ext cx="8143932" cy="4120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0396"/>
                <a:gridCol w="1049948"/>
                <a:gridCol w="1023397"/>
                <a:gridCol w="1023397"/>
                <a:gridCol w="1023397"/>
                <a:gridCol w="1023397"/>
              </a:tblGrid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Дети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Окружность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Считаю устно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Логика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5206" y="0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Georgia" pitchFamily="18" charset="0"/>
              </a:rPr>
              <a:t>I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тур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94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2396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239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2396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2396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лнце 27">
            <a:hlinkClick r:id="rId22" action="ppaction://hlinksldjump"/>
          </p:cNvPr>
          <p:cNvSpPr/>
          <p:nvPr/>
        </p:nvSpPr>
        <p:spPr>
          <a:xfrm>
            <a:off x="8358214" y="6143644"/>
            <a:ext cx="428628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7358082" y="5143512"/>
            <a:ext cx="14670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Найдите лишнюю фигуру: 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6081" name="Group 1"/>
          <p:cNvGrpSpPr>
            <a:grpSpLocks noChangeAspect="1"/>
          </p:cNvGrpSpPr>
          <p:nvPr/>
        </p:nvGrpSpPr>
        <p:grpSpPr bwMode="auto">
          <a:xfrm>
            <a:off x="357158" y="2571741"/>
            <a:ext cx="8194780" cy="2264947"/>
            <a:chOff x="2331" y="7249"/>
            <a:chExt cx="8864" cy="2493"/>
          </a:xfrm>
        </p:grpSpPr>
        <p:sp>
          <p:nvSpPr>
            <p:cNvPr id="46088" name="AutoShape 8"/>
            <p:cNvSpPr>
              <a:spLocks noChangeAspect="1" noChangeArrowheads="1" noTextEdit="1"/>
            </p:cNvSpPr>
            <p:nvPr/>
          </p:nvSpPr>
          <p:spPr bwMode="auto">
            <a:xfrm>
              <a:off x="2331" y="7249"/>
              <a:ext cx="8809" cy="249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2640" y="9136"/>
              <a:ext cx="855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981" tIns="37490" rIns="74981" bIns="374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1                         2                           3                          4                         5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auto">
            <a:xfrm>
              <a:off x="2331" y="7639"/>
              <a:ext cx="1532" cy="1103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auto">
            <a:xfrm flipH="1">
              <a:off x="7630" y="7639"/>
              <a:ext cx="1531" cy="1103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 rot="8050106">
              <a:off x="9690" y="7486"/>
              <a:ext cx="1559" cy="1085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083" name="AutoShape 3"/>
            <p:cNvSpPr>
              <a:spLocks noChangeArrowheads="1"/>
            </p:cNvSpPr>
            <p:nvPr/>
          </p:nvSpPr>
          <p:spPr bwMode="auto">
            <a:xfrm rot="6310011">
              <a:off x="5924" y="7744"/>
              <a:ext cx="1558" cy="1085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082" name="AutoShape 2"/>
            <p:cNvSpPr>
              <a:spLocks noChangeArrowheads="1"/>
            </p:cNvSpPr>
            <p:nvPr/>
          </p:nvSpPr>
          <p:spPr bwMode="auto">
            <a:xfrm rot="2233546">
              <a:off x="4055" y="7573"/>
              <a:ext cx="1531" cy="1104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2928926" y="5286388"/>
            <a:ext cx="57820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Юра играл на гитаре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Два мальчика играли на гитарах, а один на балалайке. На чем играл Юра, если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Миша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Петей и Петя с Юрой играли на разных инструментах. 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Логика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214942" y="5286388"/>
            <a:ext cx="35004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Гипотенуза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Слово, которым обозначается это понятие, в переводе с греческого означает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натянутая тетива»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3042" y="2643182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КОТ  В  МЕШКЕ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5C874-8303-4FCF-A93F-64B75ED245DD}" type="slidenum">
              <a:rPr lang="ru-RU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285860"/>
          <a:ext cx="8143932" cy="4120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0396"/>
                <a:gridCol w="1049948"/>
                <a:gridCol w="1023397"/>
                <a:gridCol w="1023397"/>
                <a:gridCol w="1023397"/>
                <a:gridCol w="1023397"/>
              </a:tblGrid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Музыка 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Числа 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Многоугольники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Уравнения  </a:t>
                      </a:r>
                      <a:endParaRPr lang="ru-RU" sz="32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6578" y="0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Georgia" pitchFamily="18" charset="0"/>
              </a:rPr>
              <a:t>II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тур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94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2396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239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2396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2396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лнце 27">
            <a:hlinkClick r:id="rId22" action="ppaction://hlinksldjump"/>
          </p:cNvPr>
          <p:cNvSpPr/>
          <p:nvPr/>
        </p:nvSpPr>
        <p:spPr>
          <a:xfrm>
            <a:off x="8429652" y="6215082"/>
            <a:ext cx="428628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Музыка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357950" y="5286388"/>
            <a:ext cx="23530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«Тучи»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Песня про страшное скопление водяных паров в атмосфере. 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Музыка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786446" y="5286388"/>
            <a:ext cx="29245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«Айсберг»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Песня о двух агрегатных состояниях воды, одно из которых привело к гибели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Титаника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Музыка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2143108" y="5072074"/>
            <a:ext cx="663931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«Крутится – вертится шар голубой»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57158" y="1928802"/>
            <a:ext cx="835824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Песня 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вращении геометрического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правильной формы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падение которого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привело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 к краже.</a:t>
            </a: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2000240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Музыка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500562" y="5286388"/>
            <a:ext cx="42104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«Голубая луна»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Песня о естественном спутнике Земли голубого цвета.</a:t>
            </a:r>
          </a:p>
          <a:p>
            <a:pPr eaLnBrk="0" hangingPunct="0"/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Музыка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2928926" y="5286388"/>
            <a:ext cx="57820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«Миллион алых роз»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Песня, в которой многократно повторяется числительное, соответствующее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греческой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приставке МЕГА.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Числа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643438" y="5286388"/>
            <a:ext cx="40675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Натуральные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числа появились в связи с необходимостью подсчета предметов.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Дети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доме 12 чашек и 9 блюдечек. Дети разбили половину чашек и 7 блюдечек.  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Сколько чашек осталось без блюдечек?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2557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чашки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Числа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72132" y="5286388"/>
            <a:ext cx="3138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Четные 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можно сказать о числах, которые оканчиваются нулем или четной цифрой?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Числа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500826" y="5286388"/>
            <a:ext cx="22101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Гете 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«Числа не управляют миром, но показывают, как управляется мир.» Кто автор этих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строк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Числа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1928794" y="4929198"/>
            <a:ext cx="69294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Разряды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числа – единицы, десятки, сотни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в отличии от египтян и римлян пользуемся позиционной системой счисления, в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которой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10 цифр – «ступеньки». Что это за «ступеньки», перечислите их?</a:t>
            </a:r>
          </a:p>
          <a:p>
            <a:pPr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Числа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715140" y="5286388"/>
            <a:ext cx="19958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Ноль 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вавилонских табличках это число изображалось в виде сдвоенного угла       </a:t>
            </a:r>
            <a:b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Индийцы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называли его словом «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сунья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(пустое), арабы перевели его  </a:t>
            </a:r>
            <a:b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соответствующим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словом «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ас-сыфр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14285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Многоугольники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1857356" y="5286388"/>
            <a:ext cx="68536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стороны и углы равны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многоугольник называют правильным?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14285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Многоугольники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857884" y="5286388"/>
            <a:ext cx="28530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Квадрата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Квадрат и ромб имеют одинаковые стороны. Площадь какой фигуры больше?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728" y="2000240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14285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Многоугольники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72132" y="5286388"/>
            <a:ext cx="3138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Трапеция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Название этого четырехугольника происходит от греческого слова, в переводе на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означающее «столик», от него так же произошло слово – «трапеза».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14285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Многоугольники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858016" y="5286388"/>
            <a:ext cx="1852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Ромб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 греческого происхождения, означающий в древности вращающееся тело –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веретено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юлу. О какой фигуре идет речь?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14285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Многоугольники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7286644" y="5286388"/>
            <a:ext cx="14243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сумму всех углов в выпуклом семиугольнике.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Уравнения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3071770" y="5072074"/>
            <a:ext cx="60722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Неполное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квадратное уравнение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называют квадратное уравнение, если в нем коэффициенты 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(или) 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равны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нулю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Дети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928802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старшего брата две конфеты, а у младшего 12 конфет. Сколько конфет должен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отнять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у младшего, чтобы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справедливость восторжествовала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между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братьями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наступило равенство?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5522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конфет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Уравнения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00694" y="5072074"/>
            <a:ext cx="30718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 копеек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Бутылка с пробкой стоит 11 рублей. Бутылка на 10 рублей дороже пробки. Сколько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стоит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пробка?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Уравнения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000628" y="5072074"/>
            <a:ext cx="37862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Биссектриса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Это название происходит от двух латинских слов «дважды» и «секу», буквально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рассекающиеся на две части». О чем идет речь?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3042" y="2643182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КОТ  В  МЕШКЕ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Уравнения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786314" y="5072074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Графический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способ решения уравнения не всегда дает точные значения корней и требует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чертежных навыков от решающего.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Уравнения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>
            <a:off x="4786314" y="5357826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Корней нет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корни уравнения: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1357290" y="2786058"/>
          <a:ext cx="4572032" cy="2095515"/>
        </p:xfrm>
        <a:graphic>
          <a:graphicData uri="http://schemas.openxmlformats.org/presentationml/2006/ole">
            <p:oleObj spid="_x0000_s48129" name="Формула" r:id="rId4" imgW="914400" imgH="4191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142852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Финальный тур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071546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ШИФРОВКИ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85786" y="1928802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ТЕОРЕМЫ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2786058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КАРКАС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364331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ЗАКОНОМЕРНОСТЬ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450057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БИЗНЕС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>
            <a:hlinkClick r:id="rId2" action="ppaction://hlinksldjump"/>
          </p:cNvPr>
          <p:cNvSpPr/>
          <p:nvPr/>
        </p:nvSpPr>
        <p:spPr>
          <a:xfrm>
            <a:off x="285720" y="1357298"/>
            <a:ext cx="428628" cy="428628"/>
          </a:xfrm>
          <a:prstGeom prst="ellipse">
            <a:avLst/>
          </a:prstGeom>
          <a:solidFill>
            <a:srgbClr val="C00000"/>
          </a:solidFill>
          <a:ln>
            <a:solidFill>
              <a:srgbClr val="A7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3" action="ppaction://hlinksldjump"/>
          </p:cNvPr>
          <p:cNvSpPr/>
          <p:nvPr/>
        </p:nvSpPr>
        <p:spPr>
          <a:xfrm>
            <a:off x="285720" y="2214554"/>
            <a:ext cx="428628" cy="428628"/>
          </a:xfrm>
          <a:prstGeom prst="ellipse">
            <a:avLst/>
          </a:prstGeom>
          <a:solidFill>
            <a:srgbClr val="C00000"/>
          </a:solidFill>
          <a:ln>
            <a:solidFill>
              <a:srgbClr val="A7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4" action="ppaction://hlinksldjump"/>
          </p:cNvPr>
          <p:cNvSpPr/>
          <p:nvPr/>
        </p:nvSpPr>
        <p:spPr>
          <a:xfrm>
            <a:off x="285720" y="3000372"/>
            <a:ext cx="428628" cy="428628"/>
          </a:xfrm>
          <a:prstGeom prst="ellipse">
            <a:avLst/>
          </a:prstGeom>
          <a:solidFill>
            <a:srgbClr val="C00000"/>
          </a:solidFill>
          <a:ln>
            <a:solidFill>
              <a:srgbClr val="A7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5" action="ppaction://hlinksldjump"/>
          </p:cNvPr>
          <p:cNvSpPr/>
          <p:nvPr/>
        </p:nvSpPr>
        <p:spPr>
          <a:xfrm>
            <a:off x="285720" y="3857628"/>
            <a:ext cx="428628" cy="428628"/>
          </a:xfrm>
          <a:prstGeom prst="ellipse">
            <a:avLst/>
          </a:prstGeom>
          <a:solidFill>
            <a:srgbClr val="C00000"/>
          </a:solidFill>
          <a:ln>
            <a:solidFill>
              <a:srgbClr val="A7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6" action="ppaction://hlinksldjump"/>
          </p:cNvPr>
          <p:cNvSpPr/>
          <p:nvPr/>
        </p:nvSpPr>
        <p:spPr>
          <a:xfrm>
            <a:off x="285720" y="4786322"/>
            <a:ext cx="428628" cy="428628"/>
          </a:xfrm>
          <a:prstGeom prst="ellipse">
            <a:avLst/>
          </a:prstGeom>
          <a:solidFill>
            <a:srgbClr val="C00000"/>
          </a:solidFill>
          <a:ln>
            <a:solidFill>
              <a:srgbClr val="A7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142852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Финальный тур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071546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ШИФРОВКИ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57158" y="2071678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Расшифруйте слова и назовите лишнее: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бку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лопсотькс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атчок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ямаяпр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Прямоугольник 16">
            <a:hlinkClick r:id="rId2" action="ppaction://hlinksldjump"/>
          </p:cNvPr>
          <p:cNvSpPr/>
          <p:nvPr/>
        </p:nvSpPr>
        <p:spPr>
          <a:xfrm>
            <a:off x="6143636" y="5357826"/>
            <a:ext cx="26432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КУБ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142852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Финальный тур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28596" y="1000108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ТЕОРЕМЫ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85720" y="1857364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своем комментарии к «Началам» Евклида пишет относительно одной теоремы следующее: «Если слушать тех, кто любит повторять древние легенды, то придется сказать, что эта теорема восходит к Пифагору. Рассказывают, что в честь этого открытия он принес в жертву быка». Сформулируйте теорему, о которой идет речь.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hlinkClick r:id="rId2" action="ppaction://hlinksldjump"/>
          </p:cNvPr>
          <p:cNvSpPr/>
          <p:nvPr/>
        </p:nvSpPr>
        <p:spPr>
          <a:xfrm>
            <a:off x="2000232" y="5429264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Пифагора – квадрат гипотенузы равен сумме квадратов катетов.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142852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Финальный тур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20" y="107154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КАРКАС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57158" y="2143116"/>
            <a:ext cx="821537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 кусок проволоки, длиной 120 см. Какое наименьшее число раз придется ломать проволоку, чтобы изготовить каркас куба с ребром 10 см?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hlinkClick r:id="rId2" action="ppaction://hlinksldjump"/>
          </p:cNvPr>
          <p:cNvSpPr/>
          <p:nvPr/>
        </p:nvSpPr>
        <p:spPr>
          <a:xfrm>
            <a:off x="6572264" y="5572140"/>
            <a:ext cx="20136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раза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142852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Финальный тур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ЗАКОНОМЕРНОСТЬ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357158" y="2143116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закономерность и закончите числовой ряд: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 3, 8, 15, 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hlinkClick r:id="rId2" action="ppaction://hlinksldjump"/>
          </p:cNvPr>
          <p:cNvSpPr/>
          <p:nvPr/>
        </p:nvSpPr>
        <p:spPr>
          <a:xfrm>
            <a:off x="1785918" y="5572140"/>
            <a:ext cx="7055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24, числа возрастают на 3, 5, 7, 9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14744" y="142852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Финальный тур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85720" y="1000108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БИЗНЕС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2071678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Вася печет пирожки и продает их на рынке. В первый день он продал 100 пирожков по цене 1 рубль за один пирожок. На следующий день он снизил цену на 10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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продал 110 пирожков. В какой день он заработал больше и на сколько?</a:t>
            </a:r>
          </a:p>
        </p:txBody>
      </p:sp>
      <p:sp>
        <p:nvSpPr>
          <p:cNvPr id="18" name="Прямоугольник 17">
            <a:hlinkClick r:id="rId2" action="ppaction://hlinksldjump"/>
          </p:cNvPr>
          <p:cNvSpPr/>
          <p:nvPr/>
        </p:nvSpPr>
        <p:spPr>
          <a:xfrm>
            <a:off x="4214810" y="5715016"/>
            <a:ext cx="4477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на 1 рубль.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Дети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785926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Когда младенца Кузю поцарапала кошка, он орал 5 минут, когда его укусила оса, он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орал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3 минуты больше, но когда собственная мать набросилась на него и начала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мыть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мылом, Кузя орал в два раза дольше, чем после укуса осы. Мама мыла Кузю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минут. Сколько орал уже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вымытый</a:t>
            </a:r>
          </a:p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Кузя?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310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минут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14348" y="192880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0229"/>
                </a:solidFill>
                <a:effectLst/>
                <a:uLnTx/>
                <a:uFillTx/>
                <a:latin typeface="Mistral" pitchFamily="66" charset="0"/>
                <a:ea typeface="+mj-ea"/>
                <a:cs typeface="Arial" charset="0"/>
              </a:rPr>
              <a:t>ПОДВЕДЕМ  ИТОГИ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Дети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785926"/>
            <a:ext cx="864399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Один мальчик охотился в кухне на тараканов и убил пятерых, а ранил в три раза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Трех тараканов мальчик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ранил смертельно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они погибли от ран,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остальные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тараканы выздоровели, но обиделись на мальчика навсегда и ушли к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соседям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Сколько тараканов ушло к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соседям</a:t>
            </a:r>
          </a:p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навсегда?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357818" y="5643578"/>
            <a:ext cx="35754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тараканов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Дети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785926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Коле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Толе купили по 5 пирожных. Коля съел свои за 6 минут и стал сходить с ума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зависти глядя, как Толя ест каждое пирожное по 4 минуты. Долго ли будет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сходить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ума от  зависти Коля?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000760" y="5572140"/>
            <a:ext cx="25923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минут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2143116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7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Окружность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древности такого термина не было. Его ввел в 17 веке французский математик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Франсуа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Виет, в переводе с латинского он означает «спица колеса». Что это?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215074" y="5572140"/>
            <a:ext cx="20258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Радиус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Окружность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2071678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 точка находится на пересечении биссектрис треугольника?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1928794" y="5572140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вписанной окружности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237</TotalTime>
  <Words>827</Words>
  <Application>Microsoft Office PowerPoint</Application>
  <PresentationFormat>Экран (4:3)</PresentationFormat>
  <Paragraphs>354</Paragraphs>
  <Slides>50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математика - 1!</vt:lpstr>
      <vt:lpstr>Формула</vt:lpstr>
      <vt:lpstr>СВОЯ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Admin</dc:creator>
  <dc:description>http://aida.ucoz.ru</dc:description>
  <cp:lastModifiedBy>ссош</cp:lastModifiedBy>
  <cp:revision>27</cp:revision>
  <dcterms:created xsi:type="dcterms:W3CDTF">2011-11-06T11:18:09Z</dcterms:created>
  <dcterms:modified xsi:type="dcterms:W3CDTF">2012-04-17T11:17:03Z</dcterms:modified>
</cp:coreProperties>
</file>